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49" r:id="rId2"/>
  </p:sldMasterIdLst>
  <p:notesMasterIdLst>
    <p:notesMasterId r:id="rId21"/>
  </p:notesMasterIdLst>
  <p:handoutMasterIdLst>
    <p:handoutMasterId r:id="rId22"/>
  </p:handoutMasterIdLst>
  <p:sldIdLst>
    <p:sldId id="256" r:id="rId3"/>
    <p:sldId id="362" r:id="rId4"/>
    <p:sldId id="377" r:id="rId5"/>
    <p:sldId id="363" r:id="rId6"/>
    <p:sldId id="364" r:id="rId7"/>
    <p:sldId id="378" r:id="rId8"/>
    <p:sldId id="373" r:id="rId9"/>
    <p:sldId id="354" r:id="rId10"/>
    <p:sldId id="372" r:id="rId11"/>
    <p:sldId id="349" r:id="rId12"/>
    <p:sldId id="356" r:id="rId13"/>
    <p:sldId id="357" r:id="rId14"/>
    <p:sldId id="375" r:id="rId15"/>
    <p:sldId id="371" r:id="rId16"/>
    <p:sldId id="366" r:id="rId17"/>
    <p:sldId id="379" r:id="rId18"/>
    <p:sldId id="368" r:id="rId19"/>
    <p:sldId id="369" r:id="rId20"/>
  </p:sldIdLst>
  <p:sldSz cx="12192000" cy="6858000"/>
  <p:notesSz cx="7010400" cy="9296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B39"/>
    <a:srgbClr val="F8EDEC"/>
    <a:srgbClr val="EBF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5" autoAdjust="0"/>
    <p:restoredTop sz="94682" autoAdjust="0"/>
  </p:normalViewPr>
  <p:slideViewPr>
    <p:cSldViewPr snapToGrid="0" snapToObjects="1">
      <p:cViewPr varScale="1">
        <p:scale>
          <a:sx n="71" d="100"/>
          <a:sy n="71" d="100"/>
        </p:scale>
        <p:origin x="480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523" cy="464662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292" y="0"/>
            <a:ext cx="3037523" cy="464662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04E0E6BD-0FFF-4AA4-99D1-A347A194E90F}" type="datetimeFigureOut">
              <a:rPr lang="en-US"/>
              <a:pPr>
                <a:defRPr/>
              </a:pPr>
              <a:t>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153"/>
            <a:ext cx="3037523" cy="464662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292" y="8830153"/>
            <a:ext cx="3037523" cy="464662"/>
          </a:xfrm>
          <a:prstGeom prst="rect">
            <a:avLst/>
          </a:prstGeom>
        </p:spPr>
        <p:txBody>
          <a:bodyPr vert="horz" wrap="square" lIns="93175" tIns="46588" rIns="93175" bIns="4658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10A1C19-5D24-4ACA-BDC4-9C297C4A19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9390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292" y="0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05838BCD-8BEF-4931-9FDF-D4E5DDD53939}" type="datetimeFigureOut">
              <a:rPr lang="en-US"/>
              <a:pPr>
                <a:defRPr/>
              </a:pPr>
              <a:t>1/26/2018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30" tIns="45665" rIns="91330" bIns="45665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723" y="4415077"/>
            <a:ext cx="5608954" cy="4183539"/>
          </a:xfrm>
          <a:prstGeom prst="rect">
            <a:avLst/>
          </a:prstGeom>
        </p:spPr>
        <p:txBody>
          <a:bodyPr vert="horz" lIns="91330" tIns="45665" rIns="91330" bIns="45665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153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292" y="8830153"/>
            <a:ext cx="3037523" cy="464662"/>
          </a:xfrm>
          <a:prstGeom prst="rect">
            <a:avLst/>
          </a:prstGeom>
        </p:spPr>
        <p:txBody>
          <a:bodyPr vert="horz" wrap="square" lIns="91330" tIns="45665" rIns="91330" bIns="4566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EBDC648-7141-4B12-839A-C1EF0ABF29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35018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582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234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885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537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885B2C-25D4-43F5-9D27-A582ED0AA04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103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582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234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885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537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885B2C-25D4-43F5-9D27-A582ED0AA04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795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582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234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885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537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885B2C-25D4-43F5-9D27-A582ED0AA04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589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582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234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885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537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885B2C-25D4-43F5-9D27-A582ED0AA04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108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582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234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885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537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885B2C-25D4-43F5-9D27-A582ED0AA04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890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582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234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885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537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885B2C-25D4-43F5-9D27-A582ED0AA04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31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582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234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885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537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885B2C-25D4-43F5-9D27-A582ED0AA04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909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582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234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885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537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885B2C-25D4-43F5-9D27-A582ED0AA04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38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582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234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885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537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885B2C-25D4-43F5-9D27-A582ED0AA04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054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582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234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885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537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885B2C-25D4-43F5-9D27-A582ED0AA04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711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582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234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885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537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885B2C-25D4-43F5-9D27-A582ED0AA04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192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582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234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885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537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885B2C-25D4-43F5-9D27-A582ED0AA04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112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582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234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885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537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885B2C-25D4-43F5-9D27-A582ED0AA04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274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582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234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885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537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885B2C-25D4-43F5-9D27-A582ED0AA04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28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582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234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885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537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885B2C-25D4-43F5-9D27-A582ED0AA04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692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582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234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885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537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885B2C-25D4-43F5-9D27-A582ED0AA04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789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058" indent="-2854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628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280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931" indent="-22832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582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234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885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537" indent="-228326" defTabSz="4566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885B2C-25D4-43F5-9D27-A582ED0AA04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608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44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0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Divider Page Title</a:t>
            </a:r>
            <a:endParaRPr lang="en-US" noProof="0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 smtClean="0"/>
              <a:t>Optional sub heading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69994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0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Divider Page Title</a:t>
            </a:r>
            <a:endParaRPr lang="en-US" noProof="0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 smtClean="0"/>
              <a:t>Optional sub heading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53649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05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Divider Page Title</a:t>
            </a:r>
            <a:endParaRPr lang="en-US" noProof="0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 smtClean="0"/>
              <a:t>Optional sub heading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232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06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 noProof="0" dirty="0" smtClean="0"/>
              <a:t>Divider Page Title</a:t>
            </a:r>
            <a:endParaRPr lang="en-US" noProof="0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rgbClr val="2B242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 smtClean="0"/>
              <a:t>Optional sub heading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22069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07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Divider Page Title</a:t>
            </a:r>
            <a:endParaRPr lang="en-US" noProof="0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 smtClean="0"/>
              <a:t>Optional sub heading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69539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08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Divider Page Title</a:t>
            </a:r>
            <a:endParaRPr lang="en-US" noProof="0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 smtClean="0"/>
              <a:t>Optional sub heading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69206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09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Divider Page Title</a:t>
            </a:r>
            <a:endParaRPr lang="en-US" noProof="0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 smtClean="0"/>
              <a:t>Optional sub heading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69950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0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Divider Page Title</a:t>
            </a:r>
            <a:endParaRPr lang="en-US" noProof="0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 smtClean="0"/>
              <a:t>Optional sub heading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49307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Divider Page Title</a:t>
            </a:r>
            <a:endParaRPr lang="en-US" noProof="0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 smtClean="0"/>
              <a:t>Optional sub heading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39719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Divider Page Title</a:t>
            </a:r>
            <a:endParaRPr lang="en-US" noProof="0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 smtClean="0"/>
              <a:t>Optional sub heading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90289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428" y="169539"/>
            <a:ext cx="8868833" cy="608231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12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Divider Page Title</a:t>
            </a:r>
            <a:endParaRPr lang="en-US" noProof="0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 smtClean="0"/>
              <a:t>Optional sub heading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97596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1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Divider Page Title</a:t>
            </a:r>
            <a:endParaRPr lang="en-US" noProof="0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 smtClean="0"/>
              <a:t>Optional sub heading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21345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 slide blue">
    <p:bg>
      <p:bgPr>
        <a:solidFill>
          <a:srgbClr val="2E3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1836966"/>
            <a:ext cx="11232001" cy="3010244"/>
          </a:xfrm>
        </p:spPr>
        <p:txBody>
          <a:bodyPr anchor="b" anchorCtr="0"/>
          <a:lstStyle>
            <a:lvl1pPr algn="l">
              <a:defRPr sz="5333" spc="-133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5" y="4864966"/>
            <a:ext cx="11231999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1A95252-269E-4B44-943A-17956390EC1D}" type="datetime1">
              <a:rPr lang="en-US" smtClean="0">
                <a:solidFill>
                  <a:prstClr val="white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1/26/2018</a:t>
            </a:fld>
            <a:endParaRPr lang="en-US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prstClr val="white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Arial"/>
              <a:ea typeface="+mn-ea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475514" y="368249"/>
            <a:ext cx="1250700" cy="3588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33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832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 white with magent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0" y="1836966"/>
            <a:ext cx="11232000" cy="3010244"/>
          </a:xfrm>
        </p:spPr>
        <p:txBody>
          <a:bodyPr anchor="b" anchorCtr="0"/>
          <a:lstStyle>
            <a:lvl1pPr algn="l">
              <a:defRPr sz="5333" spc="-133" baseline="0">
                <a:solidFill>
                  <a:srgbClr val="ED1C5F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5" y="4864966"/>
            <a:ext cx="11231999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33">
                <a:solidFill>
                  <a:srgbClr val="A6A6A6"/>
                </a:solidFill>
              </a:defRPr>
            </a:lvl1pPr>
          </a:lstStyle>
          <a:p>
            <a:r>
              <a:rPr lang="en-US" dirty="0" smtClean="0"/>
              <a:t>Sage Connect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88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 white with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1836966"/>
            <a:ext cx="11232001" cy="3010244"/>
          </a:xfrm>
        </p:spPr>
        <p:txBody>
          <a:bodyPr anchor="b" anchorCtr="0"/>
          <a:lstStyle>
            <a:lvl1pPr algn="l">
              <a:defRPr sz="5333" spc="-133" baseline="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5" y="4864966"/>
            <a:ext cx="11231999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602DAFC4-D88A-4BC0-B8C7-23DC5C991984}" type="datetime1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1/26/2018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33">
                <a:solidFill>
                  <a:srgbClr val="A6A6A6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538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t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1" y="1380225"/>
            <a:ext cx="11236235" cy="5028739"/>
          </a:xfrm>
        </p:spPr>
        <p:txBody>
          <a:bodyPr anchor="t" anchorCtr="0"/>
          <a:lstStyle>
            <a:lvl1pPr algn="l">
              <a:defRPr sz="5333" spc="-133" baseline="0">
                <a:solidFill>
                  <a:srgbClr val="ED1C5F"/>
                </a:solidFill>
              </a:defRPr>
            </a:lvl1pPr>
          </a:lstStyle>
          <a:p>
            <a:r>
              <a:rPr lang="en-US" noProof="0" smtClean="0"/>
              <a:t>Click to edit master title style this can contain lots of text which is great for an introduction to a concept or a narrative that requires emphasis.</a:t>
            </a:r>
            <a:endParaRPr lang="en-US" noProof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 bwMode="gray"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602DAFC4-D88A-4BC0-B8C7-23DC5C991984}" type="datetime1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1/26/2018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 bwMode="gray"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33">
                <a:solidFill>
                  <a:srgbClr val="A6A6A6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674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487680" y="365760"/>
            <a:ext cx="9895392" cy="1001184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480005" y="1366944"/>
            <a:ext cx="11231999" cy="5042021"/>
          </a:xfrm>
        </p:spPr>
        <p:txBody>
          <a:bodyPr/>
          <a:lstStyle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602DAFC4-D88A-4BC0-B8C7-23DC5C991984}" type="datetime1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1/26/2018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7109629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26">
          <p15:clr>
            <a:srgbClr val="FBAE40"/>
          </p15:clr>
        </p15:guide>
        <p15:guide id="4" pos="557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3838">
          <p15:clr>
            <a:srgbClr val="FBAE40"/>
          </p15:clr>
        </p15:guide>
        <p15:guide id="7" orient="horz" pos="4133">
          <p15:clr>
            <a:srgbClr val="FBAE40"/>
          </p15:clr>
        </p15:guide>
        <p15:guide id="8" orient="horz" pos="132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487680" y="365760"/>
            <a:ext cx="9895392" cy="1001184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 bwMode="gray">
          <a:xfrm>
            <a:off x="480005" y="1366945"/>
            <a:ext cx="5487140" cy="5042020"/>
          </a:xfrm>
        </p:spPr>
        <p:txBody>
          <a:bodyPr/>
          <a:lstStyle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 bwMode="gray">
          <a:xfrm>
            <a:off x="6224865" y="1366945"/>
            <a:ext cx="5487140" cy="5042020"/>
          </a:xfrm>
        </p:spPr>
        <p:txBody>
          <a:bodyPr/>
          <a:lstStyle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85BBC8D-9318-46F5-A3EA-3500015B7268}" type="datetime1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1/26/2018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71093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487680" y="365760"/>
            <a:ext cx="9895392" cy="1001184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 bwMode="gray">
          <a:xfrm>
            <a:off x="480005" y="1366945"/>
            <a:ext cx="5487140" cy="50420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EF425C5-0C2E-44EF-8C53-FE14C551D8D7}" type="datetime1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1/26/2018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 bwMode="gray">
          <a:xfrm>
            <a:off x="6233189" y="1366945"/>
            <a:ext cx="5478811" cy="2435119"/>
          </a:xfrm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 bwMode="gray">
          <a:xfrm>
            <a:off x="6233189" y="3973846"/>
            <a:ext cx="5478811" cy="2435119"/>
          </a:xfrm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72554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487680" y="365760"/>
            <a:ext cx="9895392" cy="1001184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 bwMode="gray">
          <a:xfrm>
            <a:off x="480005" y="1366946"/>
            <a:ext cx="5487140" cy="5042023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5DFC28B-2486-4AFE-A947-1CBC8239F474}" type="datetime1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1/26/2018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3"/>
          </p:nvPr>
        </p:nvSpPr>
        <p:spPr bwMode="gray">
          <a:xfrm>
            <a:off x="6233189" y="1373865"/>
            <a:ext cx="2626139" cy="2424471"/>
          </a:xfrm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14"/>
          </p:nvPr>
        </p:nvSpPr>
        <p:spPr bwMode="gray">
          <a:xfrm>
            <a:off x="9085863" y="1373865"/>
            <a:ext cx="2626139" cy="2424471"/>
          </a:xfrm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15"/>
          </p:nvPr>
        </p:nvSpPr>
        <p:spPr bwMode="gray">
          <a:xfrm>
            <a:off x="6233189" y="3984498"/>
            <a:ext cx="2626139" cy="2424471"/>
          </a:xfrm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6"/>
          </p:nvPr>
        </p:nvSpPr>
        <p:spPr bwMode="gray">
          <a:xfrm>
            <a:off x="9085863" y="3984498"/>
            <a:ext cx="2626139" cy="2424471"/>
          </a:xfrm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454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5285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487680" y="365760"/>
            <a:ext cx="9895392" cy="1001184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 bwMode="gray">
          <a:xfrm>
            <a:off x="480003" y="1366944"/>
            <a:ext cx="4740071" cy="504248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 bwMode="gray">
          <a:xfrm>
            <a:off x="5397626" y="1363437"/>
            <a:ext cx="6314377" cy="5045991"/>
          </a:xfrm>
        </p:spPr>
        <p:txBody>
          <a:bodyPr/>
          <a:lstStyle>
            <a:lvl1pPr>
              <a:spcBef>
                <a:spcPts val="0"/>
              </a:spcBef>
              <a:defRPr sz="4267" b="0" spc="-133" baseline="0">
                <a:solidFill>
                  <a:srgbClr val="ED1C5F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text styles remember to resize text based on size of quote or copy.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C96B8A50-6E78-47E0-B046-83413B4F893B}" type="datetime1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1/26/2018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08751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 bwMode="gray">
          <a:xfrm>
            <a:off x="5397624" y="1366945"/>
            <a:ext cx="6314376" cy="504202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487680" y="365760"/>
            <a:ext cx="9895392" cy="1001184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 bwMode="gray">
          <a:xfrm>
            <a:off x="480003" y="1366945"/>
            <a:ext cx="4740071" cy="504202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645143C-BFA6-4AB3-BEF7-8418497D434D}" type="datetime1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1/26/2018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srgbClr val="2B2421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B2421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79988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 bwMode="ltGray">
          <a:xfrm>
            <a:off x="0" y="0"/>
            <a:ext cx="12192000" cy="685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80000" y="4438836"/>
            <a:ext cx="11232000" cy="1771848"/>
          </a:xfrm>
        </p:spPr>
        <p:txBody>
          <a:bodyPr anchor="b" anchorCtr="0"/>
          <a:lstStyle>
            <a:lvl1pPr>
              <a:spcBef>
                <a:spcPts val="0"/>
              </a:spcBef>
              <a:defRPr sz="2133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text styles you can enter a caption for the photo here.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2"/>
          </p:nvPr>
        </p:nvSpPr>
        <p:spPr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1A95252-269E-4B44-943A-17956390EC1D}" type="datetime1">
              <a:rPr lang="en-US" smtClean="0">
                <a:solidFill>
                  <a:prstClr val="white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1/26/2018</a:t>
            </a:fld>
            <a:endParaRPr lang="en-US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prstClr val="white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Arial"/>
              <a:ea typeface="+mn-ea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10458475" y="368249"/>
            <a:ext cx="1250700" cy="358875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33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088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943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x9 iStock_000003833472_Larg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1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461301" y="374377"/>
            <a:ext cx="1251712" cy="47684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1836966"/>
            <a:ext cx="11232001" cy="3010244"/>
          </a:xfrm>
        </p:spPr>
        <p:txBody>
          <a:bodyPr anchor="b" anchorCtr="0"/>
          <a:lstStyle>
            <a:lvl1pPr algn="l">
              <a:defRPr sz="5333" spc="-133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5" y="4864966"/>
            <a:ext cx="11231999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1A95252-269E-4B44-943A-17956390EC1D}" type="datetime1">
              <a:rPr lang="en-US" smtClean="0">
                <a:solidFill>
                  <a:prstClr val="white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1/26/2018</a:t>
            </a:fld>
            <a:endParaRPr lang="en-US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prstClr val="white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33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82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 0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1836966"/>
            <a:ext cx="11232001" cy="3010244"/>
          </a:xfrm>
        </p:spPr>
        <p:txBody>
          <a:bodyPr anchor="b" anchorCtr="0"/>
          <a:lstStyle>
            <a:lvl1pPr algn="l">
              <a:defRPr sz="5333" spc="-133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5" y="4864966"/>
            <a:ext cx="11231999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1A95252-269E-4B44-943A-17956390EC1D}" type="datetime1">
              <a:rPr lang="en-US" smtClean="0">
                <a:solidFill>
                  <a:prstClr val="white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1/26/2018</a:t>
            </a:fld>
            <a:endParaRPr lang="en-US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prstClr val="white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33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01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 0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4" y="1836966"/>
            <a:ext cx="4795517" cy="3010244"/>
          </a:xfrm>
        </p:spPr>
        <p:txBody>
          <a:bodyPr anchor="b" anchorCtr="0"/>
          <a:lstStyle>
            <a:lvl1pPr algn="l">
              <a:defRPr sz="5333" spc="-133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4" y="4864966"/>
            <a:ext cx="4795517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10440689" y="6552000"/>
            <a:ext cx="931043" cy="144000"/>
          </a:xfrm>
          <a:prstGeom prst="rect">
            <a:avLst/>
          </a:prstGeom>
        </p:spPr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1A95252-269E-4B44-943A-17956390EC1D}" type="datetime1">
              <a:rPr lang="en-US" smtClean="0">
                <a:solidFill>
                  <a:prstClr val="white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1/26/2018</a:t>
            </a:fld>
            <a:endParaRPr lang="en-US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1732" y="6552000"/>
            <a:ext cx="340269" cy="144000"/>
          </a:xfrm>
          <a:prstGeom prst="rect">
            <a:avLst/>
          </a:prstGeom>
        </p:spPr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5C98292-3D9A-421B-B307-DC2AE3C5CEA4}" type="slidenum">
              <a:rPr lang="en-US" smtClean="0">
                <a:solidFill>
                  <a:prstClr val="white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33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77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0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Divider Page Title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 smtClean="0"/>
              <a:t>Optional sub heading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1393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0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87685" y="380851"/>
            <a:ext cx="9527041" cy="395395"/>
          </a:xfrm>
        </p:spPr>
        <p:txBody>
          <a:bodyPr anchor="t" anchorCtr="0"/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Divider Page Title</a:t>
            </a:r>
            <a:endParaRPr lang="en-US" noProof="0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680" y="776242"/>
            <a:ext cx="9527040" cy="8700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 smtClean="0"/>
              <a:t>Optional sub heading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15422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3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image" Target="../media/image2.emf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88693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text styles</a:t>
            </a:r>
          </a:p>
          <a:p>
            <a:pPr lvl="1"/>
            <a:r>
              <a:rPr lang="en-AU" altLang="en-US" smtClean="0"/>
              <a:t>Second level</a:t>
            </a:r>
          </a:p>
          <a:p>
            <a:pPr lvl="2"/>
            <a:r>
              <a:rPr lang="en-AU" altLang="en-US" smtClean="0"/>
              <a:t>Third level</a:t>
            </a:r>
          </a:p>
          <a:p>
            <a:pPr lvl="3"/>
            <a:r>
              <a:rPr lang="en-AU" altLang="en-US" smtClean="0"/>
              <a:t>Fourth level</a:t>
            </a:r>
          </a:p>
          <a:p>
            <a:pPr lvl="4"/>
            <a:r>
              <a:rPr lang="en-AU" altLang="en-US" smtClean="0"/>
              <a:t>Fifth level</a:t>
            </a:r>
            <a:endParaRPr lang="en-US" altLang="en-US" smtClean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solidFill>
            <a:srgbClr val="008B3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9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75" y="274638"/>
            <a:ext cx="159702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8B39"/>
          </a:solidFill>
          <a:latin typeface="Tahoma"/>
          <a:ea typeface="ＭＳ Ｐゴシック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  <a:cs typeface="Tahoma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  <a:cs typeface="Tahoma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  <a:cs typeface="Tahoma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  <a:cs typeface="Tahoma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008B39"/>
          </a:solidFill>
          <a:latin typeface="Tahoma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/>
          <a:ea typeface="ＭＳ Ｐゴシック" charset="-128"/>
          <a:cs typeface="Tahom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Tahoma"/>
          <a:ea typeface="ＭＳ Ｐゴシック" charset="-128"/>
          <a:cs typeface="Tahom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/>
          <a:ea typeface="ＭＳ Ｐゴシック" charset="-128"/>
          <a:cs typeface="Tahom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Tahoma"/>
          <a:ea typeface="ＭＳ Ｐゴシック" charset="-128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Tahoma"/>
          <a:ea typeface="ＭＳ Ｐゴシック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461300" y="374377"/>
            <a:ext cx="1251712" cy="4768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80000" y="374377"/>
            <a:ext cx="9895392" cy="10011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80000" y="1375561"/>
            <a:ext cx="11232000" cy="503340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75488" y="6553200"/>
            <a:ext cx="9887712" cy="152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33">
                <a:solidFill>
                  <a:srgbClr val="A6A6A6"/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latin typeface="Arial"/>
                <a:ea typeface="+mn-ea"/>
              </a:rPr>
              <a:t>Sage Connect 2016</a:t>
            </a:r>
            <a:endParaRPr lang="en-US" dirty="0"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0123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7" r:id="rId18"/>
    <p:sldLayoutId id="2147483868" r:id="rId19"/>
    <p:sldLayoutId id="2147483869" r:id="rId20"/>
    <p:sldLayoutId id="2147483870" r:id="rId21"/>
    <p:sldLayoutId id="2147483871" r:id="rId22"/>
    <p:sldLayoutId id="2147483872" r:id="rId23"/>
    <p:sldLayoutId id="2147483873" r:id="rId24"/>
    <p:sldLayoutId id="2147483874" r:id="rId25"/>
    <p:sldLayoutId id="2147483875" r:id="rId26"/>
    <p:sldLayoutId id="2147483876" r:id="rId27"/>
    <p:sldLayoutId id="2147483877" r:id="rId28"/>
    <p:sldLayoutId id="2147483878" r:id="rId29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3200" kern="1200" spc="-67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10000"/>
        </a:lnSpc>
        <a:spcBef>
          <a:spcPts val="1333"/>
        </a:spcBef>
        <a:buFont typeface="Arial" panose="020B0604020202020204" pitchFamily="34" charset="0"/>
        <a:buNone/>
        <a:defRPr sz="2400" b="0" kern="1200" spc="-27" baseline="0">
          <a:solidFill>
            <a:schemeClr val="tx1"/>
          </a:solidFill>
          <a:latin typeface="+mn-lt"/>
          <a:ea typeface="+mn-ea"/>
          <a:cs typeface="+mn-cs"/>
        </a:defRPr>
      </a:lvl1pPr>
      <a:lvl2pPr marL="243411" indent="-243411" algn="l" defTabSz="1219170" rtl="0" eaLnBrk="1" latinLnBrk="0" hangingPunct="1">
        <a:lnSpc>
          <a:spcPct val="110000"/>
        </a:lnSpc>
        <a:spcBef>
          <a:spcPts val="1333"/>
        </a:spcBef>
        <a:buClr>
          <a:schemeClr val="accent1"/>
        </a:buClr>
        <a:buFont typeface="Arial" panose="020B0604020202020204" pitchFamily="34" charset="0"/>
        <a:buChar char="•"/>
        <a:defRPr sz="2400" kern="1200" spc="-27" baseline="0">
          <a:solidFill>
            <a:schemeClr val="tx1"/>
          </a:solidFill>
          <a:latin typeface="+mn-lt"/>
          <a:ea typeface="+mn-ea"/>
          <a:cs typeface="+mn-cs"/>
        </a:defRPr>
      </a:lvl2pPr>
      <a:lvl3pPr marL="476239" indent="-232828" algn="l" defTabSz="1219170" rtl="0" eaLnBrk="1" latinLnBrk="0" hangingPunct="1">
        <a:lnSpc>
          <a:spcPct val="110000"/>
        </a:lnSpc>
        <a:spcBef>
          <a:spcPts val="1333"/>
        </a:spcBef>
        <a:buClr>
          <a:schemeClr val="accent1"/>
        </a:buClr>
        <a:buFont typeface="Arial" panose="020B0604020202020204" pitchFamily="34" charset="0"/>
        <a:buChar char="−"/>
        <a:defRPr sz="1867" kern="1200" spc="-27" baseline="0">
          <a:solidFill>
            <a:schemeClr val="tx1"/>
          </a:solidFill>
          <a:latin typeface="+mn-lt"/>
          <a:ea typeface="+mn-ea"/>
          <a:cs typeface="+mn-cs"/>
        </a:defRPr>
      </a:lvl3pPr>
      <a:lvl4pPr marL="719649" indent="-243411" algn="l" defTabSz="1219170" rtl="0" eaLnBrk="1" latinLnBrk="0" hangingPunct="1">
        <a:lnSpc>
          <a:spcPct val="110000"/>
        </a:lnSpc>
        <a:spcBef>
          <a:spcPts val="1333"/>
        </a:spcBef>
        <a:buClr>
          <a:schemeClr val="accent1"/>
        </a:buClr>
        <a:buFont typeface="Arial" panose="020B0604020202020204" pitchFamily="34" charset="0"/>
        <a:buChar char="•"/>
        <a:defRPr sz="1600" kern="1200" spc="-27" baseline="0">
          <a:solidFill>
            <a:schemeClr val="tx1"/>
          </a:solidFill>
          <a:latin typeface="+mn-lt"/>
          <a:ea typeface="+mn-ea"/>
          <a:cs typeface="+mn-cs"/>
        </a:defRPr>
      </a:lvl4pPr>
      <a:lvl5pPr marL="950360" indent="-230712" algn="l" defTabSz="1219170" rtl="0" eaLnBrk="1" latinLnBrk="0" hangingPunct="1">
        <a:lnSpc>
          <a:spcPct val="110000"/>
        </a:lnSpc>
        <a:spcBef>
          <a:spcPts val="1333"/>
        </a:spcBef>
        <a:buClr>
          <a:schemeClr val="accent1"/>
        </a:buClr>
        <a:buFont typeface="Arial" panose="020B0604020202020204" pitchFamily="34" charset="0"/>
        <a:buChar char="−"/>
        <a:defRPr sz="1600" kern="1200" spc="-27" baseline="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226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1321">
          <p15:clr>
            <a:srgbClr val="F26B43"/>
          </p15:clr>
        </p15:guide>
        <p15:guide id="7" orient="horz" pos="3838">
          <p15:clr>
            <a:srgbClr val="F26B43"/>
          </p15:clr>
        </p15:guide>
        <p15:guide id="8" orient="horz" pos="41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airox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tairox_ball_gre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225425"/>
            <a:ext cx="588010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068" y="2680634"/>
            <a:ext cx="9534107" cy="1433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580" cy="60801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Companies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68" y="777876"/>
            <a:ext cx="10681275" cy="579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3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580" cy="60801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Contacts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49249" y="1063625"/>
            <a:ext cx="10580007" cy="1504477"/>
          </a:xfrm>
        </p:spPr>
        <p:txBody>
          <a:bodyPr/>
          <a:lstStyle/>
          <a:p>
            <a:pPr marL="457200" lvl="1" indent="0" eaLnBrk="1" hangingPunct="1">
              <a:buNone/>
            </a:pPr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077" y="777875"/>
            <a:ext cx="7035501" cy="587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580" cy="60801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Opportunities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49249" y="1063625"/>
            <a:ext cx="10580007" cy="1504477"/>
          </a:xfrm>
        </p:spPr>
        <p:txBody>
          <a:bodyPr/>
          <a:lstStyle/>
          <a:p>
            <a:pPr marL="457200" lvl="1" indent="0" eaLnBrk="1" hangingPunct="1">
              <a:buNone/>
            </a:pPr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727" y="777876"/>
            <a:ext cx="7531430" cy="579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7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580" cy="60801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Opportunity Change Log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49249" y="1063625"/>
            <a:ext cx="10580007" cy="1504477"/>
          </a:xfrm>
        </p:spPr>
        <p:txBody>
          <a:bodyPr/>
          <a:lstStyle/>
          <a:p>
            <a:pPr marL="457200" lvl="1" indent="0" eaLnBrk="1" hangingPunct="1">
              <a:buNone/>
            </a:pPr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014" y="777875"/>
            <a:ext cx="7651937" cy="581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0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580" cy="60801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Opportunity: Linked Orders &amp; Quotes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49249" y="1063625"/>
            <a:ext cx="10580007" cy="1504477"/>
          </a:xfrm>
        </p:spPr>
        <p:txBody>
          <a:bodyPr/>
          <a:lstStyle/>
          <a:p>
            <a:pPr marL="457200" lvl="1" indent="0" eaLnBrk="1" hangingPunct="1">
              <a:buNone/>
            </a:pPr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180" y="777875"/>
            <a:ext cx="7564879" cy="582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580" cy="60801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Dozens of Sales Reports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49249" y="1063625"/>
            <a:ext cx="10580007" cy="1504477"/>
          </a:xfrm>
        </p:spPr>
        <p:txBody>
          <a:bodyPr/>
          <a:lstStyle/>
          <a:p>
            <a:pPr marL="457200" lvl="1" indent="0" eaLnBrk="1" hangingPunct="1">
              <a:buNone/>
            </a:pPr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49" y="902386"/>
            <a:ext cx="5000625" cy="3295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019" y="925039"/>
            <a:ext cx="498157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5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580" cy="60801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Easy to Demo, Easy to Evaluate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49249" y="1063625"/>
            <a:ext cx="10580007" cy="1504477"/>
          </a:xfrm>
        </p:spPr>
        <p:txBody>
          <a:bodyPr/>
          <a:lstStyle/>
          <a:p>
            <a:pPr marL="457200" lvl="1" indent="0" eaLnBrk="1" hangingPunct="1">
              <a:buNone/>
            </a:pPr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1009650"/>
            <a:ext cx="1163955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1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580" cy="60801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Compare $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4508" y="5870643"/>
            <a:ext cx="10657004" cy="612844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Note:  </a:t>
            </a:r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Volume discounts kick-in earlier with 1 licensing scheme</a:t>
            </a:r>
          </a:p>
          <a:p>
            <a:pPr lvl="1" eaLnBrk="1" hangingPunct="1"/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b="1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b="1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b="1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b="1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marL="457200" lvl="1" indent="0" eaLnBrk="1" hangingPunct="1">
              <a:buNone/>
            </a:pPr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821" y="3710317"/>
            <a:ext cx="4619625" cy="1857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155" y="991558"/>
            <a:ext cx="641985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580" cy="60801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Learn More About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79" y="1657911"/>
            <a:ext cx="9534107" cy="14332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21224" y="3646842"/>
            <a:ext cx="8541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 smtClean="0">
                <a:hlinkClick r:id="rId4"/>
              </a:rPr>
              <a:t>http://www.tairox.com</a:t>
            </a:r>
            <a:endParaRPr lang="en-CA" sz="3200" dirty="0" smtClean="0"/>
          </a:p>
        </p:txBody>
      </p:sp>
    </p:spTree>
    <p:extLst>
      <p:ext uri="{BB962C8B-B14F-4D97-AF65-F5344CB8AC3E}">
        <p14:creationId xmlns:p14="http://schemas.microsoft.com/office/powerpoint/2010/main" val="25132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580" cy="60801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I Wish For …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49249" y="1063625"/>
            <a:ext cx="11508768" cy="548309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Easy</a:t>
            </a:r>
            <a:r>
              <a:rPr lang="en-US" altLang="en-US" b="1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 </a:t>
            </a:r>
            <a:r>
              <a:rPr lang="en-US" alt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Money</a:t>
            </a:r>
            <a:r>
              <a:rPr lang="en-US" altLang="en-US" b="1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 that is terrific value for my customers</a:t>
            </a:r>
          </a:p>
          <a:p>
            <a:pPr eaLnBrk="1" hangingPunct="1"/>
            <a:endParaRPr lang="en-US" altLang="en-US" b="1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b="1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b="1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marL="457200" lvl="1" indent="0" eaLnBrk="1" hangingPunct="1">
              <a:buNone/>
            </a:pPr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411" y="1717634"/>
            <a:ext cx="7720443" cy="482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580" cy="60801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Sage CRM/300 Training: Not Easy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92678" y="1394302"/>
            <a:ext cx="3531850" cy="283723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HTML</a:t>
            </a:r>
          </a:p>
          <a:p>
            <a:pPr eaLnBrk="1" hangingPunct="1"/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JavaScript</a:t>
            </a:r>
          </a:p>
          <a:p>
            <a:pPr eaLnBrk="1" hangingPunct="1"/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ASP Pages</a:t>
            </a:r>
          </a:p>
          <a:p>
            <a:pPr eaLnBrk="1" hangingPunct="1"/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.NET Pages</a:t>
            </a:r>
          </a:p>
          <a:p>
            <a:pPr eaLnBrk="1" hangingPunct="1"/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Meta-Data</a:t>
            </a:r>
          </a:p>
          <a:p>
            <a:pPr marL="457200" lvl="1" indent="0" eaLnBrk="1" hangingPunct="1">
              <a:buNone/>
            </a:pPr>
            <a:endParaRPr lang="en-US" altLang="en-US" b="1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b="1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b="1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b="1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marL="457200" lvl="1" indent="0" eaLnBrk="1" hangingPunct="1">
              <a:buNone/>
            </a:pPr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78" y="4650585"/>
            <a:ext cx="10874974" cy="112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0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49" y="169863"/>
            <a:ext cx="9718879" cy="60801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Sage CRM/300 Support: Not Easy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714" y="6086109"/>
            <a:ext cx="8179948" cy="4457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49" y="952486"/>
            <a:ext cx="6724650" cy="16668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5317" y="1785923"/>
            <a:ext cx="5838825" cy="1057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48" y="2818793"/>
            <a:ext cx="8848725" cy="1314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3961" y="4129387"/>
            <a:ext cx="5391150" cy="177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8937" y="4571707"/>
            <a:ext cx="4867275" cy="847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7687" y="5538458"/>
            <a:ext cx="724852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5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580" cy="608012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I Wish for Good CRM/300 Behavior</a:t>
            </a:r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49249" y="937166"/>
            <a:ext cx="11508768" cy="486052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Same Hardware</a:t>
            </a:r>
          </a:p>
          <a:p>
            <a:pPr eaLnBrk="1" hangingPunct="1"/>
            <a:r>
              <a:rPr lang="en-US" altLang="en-US" b="1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Same </a:t>
            </a:r>
            <a:r>
              <a:rPr lang="en-US" altLang="en-US" b="1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Desktop</a:t>
            </a:r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r>
              <a:rPr lang="en-US" altLang="en-US" b="1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Same Licensing Scheme: </a:t>
            </a:r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Lanpaks</a:t>
            </a:r>
          </a:p>
          <a:p>
            <a:pPr eaLnBrk="1" hangingPunct="1"/>
            <a:r>
              <a:rPr lang="en-US" altLang="en-US" b="1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Same Database Admin: </a:t>
            </a:r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DBDump &amp; DBLoad</a:t>
            </a:r>
          </a:p>
          <a:p>
            <a:pPr eaLnBrk="1" hangingPunct="1"/>
            <a:r>
              <a:rPr lang="en-US" altLang="en-US" b="1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Same Customization Method: </a:t>
            </a:r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Optional Fields</a:t>
            </a:r>
            <a:endParaRPr lang="en-US" altLang="en-US" b="1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r>
              <a:rPr lang="en-US" altLang="en-US" b="1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Same Data Format &amp; Sizes</a:t>
            </a:r>
          </a:p>
          <a:p>
            <a:pPr eaLnBrk="1" hangingPunct="1"/>
            <a:r>
              <a:rPr lang="en-US" altLang="en-US" b="1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Same Data Activation</a:t>
            </a:r>
          </a:p>
          <a:p>
            <a:pPr eaLnBrk="1" hangingPunct="1"/>
            <a:r>
              <a:rPr lang="en-US" altLang="en-US" b="1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Same Users &amp; Permissions</a:t>
            </a:r>
          </a:p>
          <a:p>
            <a:pPr eaLnBrk="1" hangingPunct="1"/>
            <a:r>
              <a:rPr lang="en-US" altLang="en-US" b="1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Same Translations</a:t>
            </a:r>
          </a:p>
          <a:p>
            <a:pPr eaLnBrk="1" hangingPunct="1"/>
            <a:r>
              <a:rPr lang="en-US" altLang="en-US" b="1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Same Reporting Tools &amp; Versions</a:t>
            </a:r>
          </a:p>
          <a:p>
            <a:pPr eaLnBrk="1" hangingPunct="1"/>
            <a:r>
              <a:rPr lang="en-US" altLang="en-US" b="1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Same </a:t>
            </a:r>
            <a:r>
              <a:rPr lang="en-US" altLang="en-US" b="1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Software </a:t>
            </a:r>
            <a:r>
              <a:rPr lang="en-US" altLang="en-US" b="1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Stack, Icons, Finders, etc.</a:t>
            </a:r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b="1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b="1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b="1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b="1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marL="457200" lvl="1" indent="0" eaLnBrk="1" hangingPunct="1">
              <a:buNone/>
            </a:pPr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05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580" cy="60801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I Wish For … TaiRox CRM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57" y="777875"/>
            <a:ext cx="9990686" cy="31244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657" y="4103761"/>
            <a:ext cx="4949024" cy="18452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9038" y="4179065"/>
            <a:ext cx="3982306" cy="176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1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580" cy="60801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TaiRox CRM General Features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49249" y="1063624"/>
            <a:ext cx="10236276" cy="5444751"/>
          </a:xfrm>
        </p:spPr>
        <p:txBody>
          <a:bodyPr/>
          <a:lstStyle/>
          <a:p>
            <a:pPr eaLnBrk="1" hangingPunct="1"/>
            <a:r>
              <a:rPr lang="en-CA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Track opportunities and create dozens of Excel </a:t>
            </a:r>
            <a:r>
              <a:rPr lang="en-CA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charts.</a:t>
            </a:r>
            <a:endParaRPr lang="en-CA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r>
              <a:rPr lang="en-CA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Track </a:t>
            </a:r>
            <a:r>
              <a:rPr lang="en-CA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prospect </a:t>
            </a:r>
            <a:r>
              <a:rPr lang="en-CA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companies and promote to </a:t>
            </a:r>
            <a:r>
              <a:rPr lang="en-CA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A/R customers.</a:t>
            </a:r>
            <a:endParaRPr lang="en-CA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r>
              <a:rPr lang="en-CA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Track contacts and link to their </a:t>
            </a:r>
            <a:r>
              <a:rPr lang="en-CA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social </a:t>
            </a:r>
            <a:r>
              <a:rPr lang="en-CA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media pages.</a:t>
            </a:r>
          </a:p>
          <a:p>
            <a:pPr eaLnBrk="1" hangingPunct="1"/>
            <a:r>
              <a:rPr lang="en-CA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Track communications with contacts or groups</a:t>
            </a:r>
            <a:r>
              <a:rPr lang="en-CA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.</a:t>
            </a:r>
          </a:p>
          <a:p>
            <a:pPr eaLnBrk="1" hangingPunct="1"/>
            <a:r>
              <a:rPr lang="en-CA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Send </a:t>
            </a:r>
            <a:r>
              <a:rPr lang="en-CA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bulk email to MailChimp and Swiftpage.</a:t>
            </a:r>
          </a:p>
          <a:p>
            <a:pPr eaLnBrk="1" hangingPunct="1"/>
            <a:r>
              <a:rPr lang="en-CA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Launch linked </a:t>
            </a:r>
            <a:r>
              <a:rPr lang="en-CA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network </a:t>
            </a:r>
            <a:r>
              <a:rPr lang="en-CA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&amp; </a:t>
            </a:r>
            <a:r>
              <a:rPr lang="en-CA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internet documents </a:t>
            </a:r>
            <a:r>
              <a:rPr lang="en-CA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with </a:t>
            </a:r>
            <a:r>
              <a:rPr lang="en-CA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one click.</a:t>
            </a:r>
          </a:p>
          <a:p>
            <a:pPr eaLnBrk="1" hangingPunct="1"/>
            <a:r>
              <a:rPr lang="en-CA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See every change to every </a:t>
            </a:r>
            <a:r>
              <a:rPr lang="en-CA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entity: who, what, when.</a:t>
            </a:r>
          </a:p>
          <a:p>
            <a:pPr eaLnBrk="1" hangingPunct="1"/>
            <a:r>
              <a:rPr lang="en-CA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Recover deleted </a:t>
            </a:r>
            <a:r>
              <a:rPr lang="en-CA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entities </a:t>
            </a:r>
            <a:r>
              <a:rPr lang="en-CA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from </a:t>
            </a:r>
            <a:r>
              <a:rPr lang="en-CA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a recycle bin</a:t>
            </a:r>
            <a:r>
              <a:rPr lang="en-CA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.</a:t>
            </a:r>
            <a:endParaRPr lang="en-CA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84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580" cy="60801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Sage 300 Related Features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49249" y="1063625"/>
            <a:ext cx="11508768" cy="5483090"/>
          </a:xfrm>
        </p:spPr>
        <p:txBody>
          <a:bodyPr/>
          <a:lstStyle/>
          <a:p>
            <a:pPr eaLnBrk="1" hangingPunct="1"/>
            <a:r>
              <a:rPr lang="en-CA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DBDump and DBLoad all </a:t>
            </a:r>
            <a:r>
              <a:rPr lang="en-CA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data.</a:t>
            </a:r>
            <a:endParaRPr lang="en-CA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r>
              <a:rPr lang="en-CA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Promote &amp; synch without truncation: data </a:t>
            </a:r>
            <a:r>
              <a:rPr lang="en-CA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is field-level </a:t>
            </a:r>
            <a:r>
              <a:rPr lang="en-CA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compatible. </a:t>
            </a:r>
            <a:endParaRPr lang="en-CA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r>
              <a:rPr lang="en-CA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Use optional fields to extend functionality.</a:t>
            </a:r>
            <a:endParaRPr lang="en-CA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r>
              <a:rPr lang="en-CA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Use Sage </a:t>
            </a:r>
            <a:r>
              <a:rPr lang="en-CA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300 </a:t>
            </a:r>
            <a:r>
              <a:rPr lang="en-CA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Lanpaks: no named-user licensing.</a:t>
            </a:r>
          </a:p>
          <a:p>
            <a:pPr eaLnBrk="1" hangingPunct="1"/>
            <a:r>
              <a:rPr lang="en-CA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Display </a:t>
            </a:r>
            <a:r>
              <a:rPr lang="en-CA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the sales pipeline </a:t>
            </a:r>
            <a:r>
              <a:rPr lang="en-CA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using Sage </a:t>
            </a:r>
            <a:r>
              <a:rPr lang="en-CA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300 exchange rates.</a:t>
            </a:r>
          </a:p>
          <a:p>
            <a:pPr eaLnBrk="1" hangingPunct="1"/>
            <a:r>
              <a:rPr lang="en-CA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Link quotes </a:t>
            </a:r>
            <a:r>
              <a:rPr lang="en-CA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and orders </a:t>
            </a:r>
            <a:r>
              <a:rPr lang="en-CA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to opportunities.</a:t>
            </a:r>
            <a:endParaRPr lang="en-CA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r>
              <a:rPr lang="en-CA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Use Sage 300 territories to control who sees what.</a:t>
            </a:r>
          </a:p>
          <a:p>
            <a:pPr eaLnBrk="1" hangingPunct="1"/>
            <a:r>
              <a:rPr lang="en-CA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Use the keyboard </a:t>
            </a:r>
            <a:r>
              <a:rPr lang="en-CA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and </a:t>
            </a:r>
            <a:r>
              <a:rPr lang="en-CA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mouse like a Sage </a:t>
            </a:r>
            <a:r>
              <a:rPr lang="en-CA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300 </a:t>
            </a:r>
            <a:r>
              <a:rPr lang="en-CA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user.</a:t>
            </a:r>
            <a:endParaRPr lang="en-CA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b="1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b="1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b="1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b="1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marL="457200" lvl="1" indent="0" eaLnBrk="1" hangingPunct="1">
              <a:buNone/>
            </a:pPr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75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9250" y="169863"/>
            <a:ext cx="9086580" cy="60801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TaiRox CRM Modernization Features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49248" y="1063625"/>
            <a:ext cx="11644955" cy="548309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Fast!: </a:t>
            </a:r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SQL Server queries search, sort &amp; page</a:t>
            </a:r>
            <a:endParaRPr lang="en-US" altLang="en-US" b="1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r>
              <a:rPr lang="en-US" altLang="en-US" b="1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SmartFinders</a:t>
            </a:r>
            <a:r>
              <a:rPr lang="en-US" altLang="en-US" b="1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: </a:t>
            </a: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search like an internet search engine</a:t>
            </a:r>
          </a:p>
          <a:p>
            <a:pPr eaLnBrk="1" hangingPunct="1"/>
            <a:r>
              <a:rPr lang="en-US" altLang="en-US" b="1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Paging</a:t>
            </a:r>
            <a:r>
              <a:rPr lang="en-US" altLang="en-US" b="1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:</a:t>
            </a:r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r>
              <a:rPr lang="en-US" altLang="en-US" b="1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Optional </a:t>
            </a:r>
            <a:r>
              <a:rPr lang="en-US" altLang="en-US" b="1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Fields: </a:t>
            </a: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shown in grids, </a:t>
            </a:r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sortable, searchable</a:t>
            </a:r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r>
              <a:rPr lang="en-US" altLang="en-US" b="1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Google Maps: </a:t>
            </a:r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one click shows you company’s location</a:t>
            </a:r>
          </a:p>
          <a:p>
            <a:pPr eaLnBrk="1" hangingPunct="1"/>
            <a:r>
              <a:rPr lang="en-US" altLang="en-US" b="1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Social Media: </a:t>
            </a:r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one click opens Skype, etc. </a:t>
            </a:r>
          </a:p>
          <a:p>
            <a:pPr eaLnBrk="1" hangingPunct="1"/>
            <a:r>
              <a:rPr lang="en-US" altLang="en-US" b="1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Email </a:t>
            </a:r>
            <a:r>
              <a:rPr lang="en-US" altLang="en-US" b="1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Launcher: </a:t>
            </a: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one click opens </a:t>
            </a:r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Outlook</a:t>
            </a:r>
          </a:p>
          <a:p>
            <a:pPr eaLnBrk="1" hangingPunct="1"/>
            <a:r>
              <a:rPr lang="en-US" altLang="en-US" b="1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Change Logs: </a:t>
            </a:r>
            <a:r>
              <a:rPr lang="en-US" altLang="en-US" dirty="0" smtClean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see who made changes, when</a:t>
            </a:r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marL="457200" lvl="1" indent="0" eaLnBrk="1" hangingPunct="1">
              <a:buNone/>
            </a:pPr>
            <a:endParaRPr lang="en-US" altLang="en-US" b="1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lvl="1"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eaLnBrk="1" hangingPunct="1"/>
            <a:endParaRPr lang="en-US" altLang="en-US" dirty="0" smtClean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359" y="2149812"/>
            <a:ext cx="3323415" cy="360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241" y="3647928"/>
            <a:ext cx="2790825" cy="504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0127" y="4549634"/>
            <a:ext cx="22288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6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agenta">
  <a:themeElements>
    <a:clrScheme name="Magenta">
      <a:dk1>
        <a:srgbClr val="2B2421"/>
      </a:dk1>
      <a:lt1>
        <a:sysClr val="window" lastClr="FFFFFF"/>
      </a:lt1>
      <a:dk2>
        <a:srgbClr val="44546A"/>
      </a:dk2>
      <a:lt2>
        <a:srgbClr val="E7E6E6"/>
      </a:lt2>
      <a:accent1>
        <a:srgbClr val="ED1C5F"/>
      </a:accent1>
      <a:accent2>
        <a:srgbClr val="8E8A86"/>
      </a:accent2>
      <a:accent3>
        <a:srgbClr val="C6BEB8"/>
      </a:accent3>
      <a:accent4>
        <a:srgbClr val="ECE9E5"/>
      </a:accent4>
      <a:accent5>
        <a:srgbClr val="A59F98"/>
      </a:accent5>
      <a:accent6>
        <a:srgbClr val="DAD3CC"/>
      </a:accent6>
      <a:hlink>
        <a:srgbClr val="1963F6"/>
      </a:hlink>
      <a:folHlink>
        <a:srgbClr val="1963F6"/>
      </a:folHlink>
    </a:clrScheme>
    <a:fontScheme name="Sag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81E29A2-1F45-4EF4-9198-633BD3794DF4}" vid="{013C412F-4D8D-4D09-B36F-15C7E3976DE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3730</TotalTime>
  <Words>376</Words>
  <Application>Microsoft Office PowerPoint</Application>
  <PresentationFormat>Widescreen</PresentationFormat>
  <Paragraphs>134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ＭＳ Ｐゴシック</vt:lpstr>
      <vt:lpstr>Arial</vt:lpstr>
      <vt:lpstr>Calibri</vt:lpstr>
      <vt:lpstr>Tahoma</vt:lpstr>
      <vt:lpstr>Office Theme</vt:lpstr>
      <vt:lpstr>Magenta</vt:lpstr>
      <vt:lpstr>PowerPoint Presentation</vt:lpstr>
      <vt:lpstr>I Wish For …</vt:lpstr>
      <vt:lpstr>Sage CRM/300 Training: Not Easy</vt:lpstr>
      <vt:lpstr>Sage CRM/300 Support: Not Easy</vt:lpstr>
      <vt:lpstr>I Wish for Good CRM/300 Behavior</vt:lpstr>
      <vt:lpstr>I Wish For … TaiRox CRM</vt:lpstr>
      <vt:lpstr>TaiRox CRM General Features</vt:lpstr>
      <vt:lpstr>Sage 300 Related Features</vt:lpstr>
      <vt:lpstr>TaiRox CRM Modernization Features</vt:lpstr>
      <vt:lpstr>Companies</vt:lpstr>
      <vt:lpstr>Contacts</vt:lpstr>
      <vt:lpstr>Opportunities</vt:lpstr>
      <vt:lpstr>Opportunity Change Log</vt:lpstr>
      <vt:lpstr>Opportunity: Linked Orders &amp; Quotes</vt:lpstr>
      <vt:lpstr>Dozens of Sales Reports</vt:lpstr>
      <vt:lpstr>Easy to Demo, Easy to Evaluate</vt:lpstr>
      <vt:lpstr>Compare $</vt:lpstr>
      <vt:lpstr>Learn More About</vt:lpstr>
    </vt:vector>
  </TitlesOfParts>
  <Company>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TaiRox Software Inc</dc:title>
  <dc:creator>Don Thomson</dc:creator>
  <cp:lastModifiedBy>Don Thomson</cp:lastModifiedBy>
  <cp:revision>352</cp:revision>
  <cp:lastPrinted>2017-08-11T20:16:33Z</cp:lastPrinted>
  <dcterms:created xsi:type="dcterms:W3CDTF">2010-07-06T18:35:00Z</dcterms:created>
  <dcterms:modified xsi:type="dcterms:W3CDTF">2018-01-26T16:08:42Z</dcterms:modified>
</cp:coreProperties>
</file>