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49" r:id="rId2"/>
    <p:sldMasterId id="2147483879" r:id="rId3"/>
    <p:sldMasterId id="2147483883" r:id="rId4"/>
  </p:sldMasterIdLst>
  <p:notesMasterIdLst>
    <p:notesMasterId r:id="rId30"/>
  </p:notesMasterIdLst>
  <p:handoutMasterIdLst>
    <p:handoutMasterId r:id="rId31"/>
  </p:handoutMasterIdLst>
  <p:sldIdLst>
    <p:sldId id="256" r:id="rId5"/>
    <p:sldId id="410" r:id="rId6"/>
    <p:sldId id="411" r:id="rId7"/>
    <p:sldId id="412" r:id="rId8"/>
    <p:sldId id="413" r:id="rId9"/>
    <p:sldId id="409" r:id="rId10"/>
    <p:sldId id="382" r:id="rId11"/>
    <p:sldId id="383" r:id="rId12"/>
    <p:sldId id="384" r:id="rId13"/>
    <p:sldId id="385" r:id="rId14"/>
    <p:sldId id="390" r:id="rId15"/>
    <p:sldId id="391" r:id="rId16"/>
    <p:sldId id="392" r:id="rId17"/>
    <p:sldId id="393" r:id="rId18"/>
    <p:sldId id="394" r:id="rId19"/>
    <p:sldId id="395" r:id="rId20"/>
    <p:sldId id="396" r:id="rId21"/>
    <p:sldId id="399" r:id="rId22"/>
    <p:sldId id="406" r:id="rId23"/>
    <p:sldId id="400" r:id="rId24"/>
    <p:sldId id="398" r:id="rId25"/>
    <p:sldId id="401" r:id="rId26"/>
    <p:sldId id="414" r:id="rId27"/>
    <p:sldId id="404" r:id="rId28"/>
    <p:sldId id="405" r:id="rId29"/>
  </p:sldIdLst>
  <p:sldSz cx="12192000" cy="6858000"/>
  <p:notesSz cx="7010400" cy="9296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B39"/>
    <a:srgbClr val="F8EDEC"/>
    <a:srgbClr val="EBF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5" autoAdjust="0"/>
    <p:restoredTop sz="94682" autoAdjust="0"/>
  </p:normalViewPr>
  <p:slideViewPr>
    <p:cSldViewPr snapToGrid="0" snapToObjects="1">
      <p:cViewPr varScale="1">
        <p:scale>
          <a:sx n="101" d="100"/>
          <a:sy n="101" d="100"/>
        </p:scale>
        <p:origin x="69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523" cy="464662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292" y="0"/>
            <a:ext cx="3037523" cy="464662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04E0E6BD-0FFF-4AA4-99D1-A347A194E90F}" type="datetimeFigureOut">
              <a:rPr lang="en-US"/>
              <a:pPr>
                <a:defRPr/>
              </a:pPr>
              <a:t>3/26/2019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153"/>
            <a:ext cx="3037523" cy="464662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292" y="8830153"/>
            <a:ext cx="3037523" cy="464662"/>
          </a:xfrm>
          <a:prstGeom prst="rect">
            <a:avLst/>
          </a:prstGeom>
        </p:spPr>
        <p:txBody>
          <a:bodyPr vert="horz" wrap="square" lIns="93175" tIns="46588" rIns="93175" bIns="4658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10A1C19-5D24-4ACA-BDC4-9C297C4A19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9390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292" y="0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05838BCD-8BEF-4931-9FDF-D4E5DDD53939}" type="datetimeFigureOut">
              <a:rPr lang="en-US"/>
              <a:pPr>
                <a:defRPr/>
              </a:pPr>
              <a:t>3/26/2019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30" tIns="45665" rIns="91330" bIns="4566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723" y="4415077"/>
            <a:ext cx="5608954" cy="4183539"/>
          </a:xfrm>
          <a:prstGeom prst="rect">
            <a:avLst/>
          </a:prstGeom>
        </p:spPr>
        <p:txBody>
          <a:bodyPr vert="horz" lIns="91330" tIns="45665" rIns="91330" bIns="45665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153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292" y="8830153"/>
            <a:ext cx="3037523" cy="464662"/>
          </a:xfrm>
          <a:prstGeom prst="rect">
            <a:avLst/>
          </a:prstGeom>
        </p:spPr>
        <p:txBody>
          <a:bodyPr vert="horz" wrap="square" lIns="91330" tIns="45665" rIns="91330" bIns="4566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EBDC648-7141-4B12-839A-C1EF0ABF29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35018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2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4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6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58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30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114F19-F3D6-4200-B9BE-A71D6E53D817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935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2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4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6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58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30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B81194-F6C5-47ED-8A70-01F2EA2CC7A6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904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2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4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6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58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30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810D44-1A7D-4ADC-8DF5-3DBC447DDA9C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454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2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4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6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58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30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4D3FFD-5F60-4031-8C35-4155717671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827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2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4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6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58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30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C51367-4F97-4243-AB07-AD267E80BDEF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943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2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4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6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58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30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09F709-A1E5-4C45-99F4-69B82C9B688C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339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2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4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6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58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30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114F19-F3D6-4200-B9BE-A71D6E53D817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194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2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4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6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58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30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114F19-F3D6-4200-B9BE-A71D6E53D817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6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2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4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6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58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30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114F19-F3D6-4200-B9BE-A71D6E53D81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191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2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4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6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58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30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114F19-F3D6-4200-B9BE-A71D6E53D817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547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2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4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6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58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30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04D3FFD-5F60-4031-8C35-41557176711F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078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2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4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6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58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30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5F7543-374E-4762-9D98-372504F4B8E5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349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2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4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6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58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30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2DC092-D879-432A-A2F8-F662DAE8720D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553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2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4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6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58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3025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810D44-1A7D-4ADC-8DF5-3DBC447DDA9C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119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44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0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Divider Page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Optional sub heading</a:t>
            </a:r>
          </a:p>
        </p:txBody>
      </p:sp>
    </p:spTree>
    <p:extLst>
      <p:ext uri="{BB962C8B-B14F-4D97-AF65-F5344CB8AC3E}">
        <p14:creationId xmlns:p14="http://schemas.microsoft.com/office/powerpoint/2010/main" val="2669994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0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Divider Page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Optional sub heading</a:t>
            </a:r>
          </a:p>
        </p:txBody>
      </p:sp>
    </p:spTree>
    <p:extLst>
      <p:ext uri="{BB962C8B-B14F-4D97-AF65-F5344CB8AC3E}">
        <p14:creationId xmlns:p14="http://schemas.microsoft.com/office/powerpoint/2010/main" val="1853649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05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Divider Page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Optional sub heading</a:t>
            </a:r>
          </a:p>
        </p:txBody>
      </p:sp>
    </p:spTree>
    <p:extLst>
      <p:ext uri="{BB962C8B-B14F-4D97-AF65-F5344CB8AC3E}">
        <p14:creationId xmlns:p14="http://schemas.microsoft.com/office/powerpoint/2010/main" val="116232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06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Divider Page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rgbClr val="2B242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Optional sub heading</a:t>
            </a:r>
          </a:p>
        </p:txBody>
      </p:sp>
    </p:spTree>
    <p:extLst>
      <p:ext uri="{BB962C8B-B14F-4D97-AF65-F5344CB8AC3E}">
        <p14:creationId xmlns:p14="http://schemas.microsoft.com/office/powerpoint/2010/main" val="2722069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07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Divider Page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Optional sub heading</a:t>
            </a:r>
          </a:p>
        </p:txBody>
      </p:sp>
    </p:spTree>
    <p:extLst>
      <p:ext uri="{BB962C8B-B14F-4D97-AF65-F5344CB8AC3E}">
        <p14:creationId xmlns:p14="http://schemas.microsoft.com/office/powerpoint/2010/main" val="2969539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08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Divider Page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Optional sub heading</a:t>
            </a:r>
          </a:p>
        </p:txBody>
      </p:sp>
    </p:spTree>
    <p:extLst>
      <p:ext uri="{BB962C8B-B14F-4D97-AF65-F5344CB8AC3E}">
        <p14:creationId xmlns:p14="http://schemas.microsoft.com/office/powerpoint/2010/main" val="569206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09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Divider Page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Optional sub heading</a:t>
            </a:r>
          </a:p>
        </p:txBody>
      </p:sp>
    </p:spTree>
    <p:extLst>
      <p:ext uri="{BB962C8B-B14F-4D97-AF65-F5344CB8AC3E}">
        <p14:creationId xmlns:p14="http://schemas.microsoft.com/office/powerpoint/2010/main" val="4269950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0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Divider Page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Optional sub heading</a:t>
            </a:r>
          </a:p>
        </p:txBody>
      </p:sp>
    </p:spTree>
    <p:extLst>
      <p:ext uri="{BB962C8B-B14F-4D97-AF65-F5344CB8AC3E}">
        <p14:creationId xmlns:p14="http://schemas.microsoft.com/office/powerpoint/2010/main" val="1349307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Divider Page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Optional sub heading</a:t>
            </a:r>
          </a:p>
        </p:txBody>
      </p:sp>
    </p:spTree>
    <p:extLst>
      <p:ext uri="{BB962C8B-B14F-4D97-AF65-F5344CB8AC3E}">
        <p14:creationId xmlns:p14="http://schemas.microsoft.com/office/powerpoint/2010/main" val="4039719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Divider Page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Optional sub heading</a:t>
            </a:r>
          </a:p>
        </p:txBody>
      </p:sp>
    </p:spTree>
    <p:extLst>
      <p:ext uri="{BB962C8B-B14F-4D97-AF65-F5344CB8AC3E}">
        <p14:creationId xmlns:p14="http://schemas.microsoft.com/office/powerpoint/2010/main" val="3390289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428" y="169539"/>
            <a:ext cx="8868833" cy="608231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12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Divider Page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Optional sub heading</a:t>
            </a:r>
          </a:p>
        </p:txBody>
      </p:sp>
    </p:spTree>
    <p:extLst>
      <p:ext uri="{BB962C8B-B14F-4D97-AF65-F5344CB8AC3E}">
        <p14:creationId xmlns:p14="http://schemas.microsoft.com/office/powerpoint/2010/main" val="3197596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1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Divider Page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Optional sub heading</a:t>
            </a:r>
          </a:p>
        </p:txBody>
      </p:sp>
    </p:spTree>
    <p:extLst>
      <p:ext uri="{BB962C8B-B14F-4D97-AF65-F5344CB8AC3E}">
        <p14:creationId xmlns:p14="http://schemas.microsoft.com/office/powerpoint/2010/main" val="1021345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 slide blue">
    <p:bg>
      <p:bgPr>
        <a:solidFill>
          <a:srgbClr val="2E3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1836966"/>
            <a:ext cx="11232001" cy="3010244"/>
          </a:xfrm>
        </p:spPr>
        <p:txBody>
          <a:bodyPr anchor="b" anchorCtr="0"/>
          <a:lstStyle>
            <a:lvl1pPr algn="l">
              <a:defRPr sz="5333" spc="-133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5" y="4864966"/>
            <a:ext cx="11231999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1A95252-269E-4B44-943A-17956390EC1D}" type="datetime1">
              <a:rPr lang="en-US" smtClean="0">
                <a:solidFill>
                  <a:prstClr val="white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3/26/2019</a:t>
            </a:fld>
            <a:endParaRPr lang="en-US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prstClr val="white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Arial"/>
              <a:ea typeface="+mn-ea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475514" y="368249"/>
            <a:ext cx="1250700" cy="3588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33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8329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 white with magent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0" y="1836966"/>
            <a:ext cx="11232000" cy="3010244"/>
          </a:xfrm>
        </p:spPr>
        <p:txBody>
          <a:bodyPr anchor="b" anchorCtr="0"/>
          <a:lstStyle>
            <a:lvl1pPr algn="l">
              <a:defRPr sz="5333" spc="-133" baseline="0">
                <a:solidFill>
                  <a:srgbClr val="ED1C5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5" y="4864966"/>
            <a:ext cx="11231999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33">
                <a:solidFill>
                  <a:srgbClr val="A6A6A6"/>
                </a:solidFill>
              </a:defRPr>
            </a:lvl1pPr>
          </a:lstStyle>
          <a:p>
            <a:r>
              <a:rPr lang="en-US" dirty="0"/>
              <a:t>Sage Connect 2016</a:t>
            </a:r>
          </a:p>
        </p:txBody>
      </p:sp>
    </p:spTree>
    <p:extLst>
      <p:ext uri="{BB962C8B-B14F-4D97-AF65-F5344CB8AC3E}">
        <p14:creationId xmlns:p14="http://schemas.microsoft.com/office/powerpoint/2010/main" val="29926885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 white with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1836966"/>
            <a:ext cx="11232001" cy="3010244"/>
          </a:xfrm>
        </p:spPr>
        <p:txBody>
          <a:bodyPr anchor="b" anchorCtr="0"/>
          <a:lstStyle>
            <a:lvl1pPr algn="l">
              <a:defRPr sz="5333" spc="-133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5" y="4864966"/>
            <a:ext cx="11231999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602DAFC4-D88A-4BC0-B8C7-23DC5C991984}" type="datetime1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3/26/2019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33">
                <a:solidFill>
                  <a:srgbClr val="A6A6A6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538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t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1" y="1380225"/>
            <a:ext cx="11236235" cy="5028739"/>
          </a:xfrm>
        </p:spPr>
        <p:txBody>
          <a:bodyPr anchor="t" anchorCtr="0"/>
          <a:lstStyle>
            <a:lvl1pPr algn="l">
              <a:defRPr sz="5333" spc="-133" baseline="0">
                <a:solidFill>
                  <a:srgbClr val="ED1C5F"/>
                </a:solidFill>
              </a:defRPr>
            </a:lvl1pPr>
          </a:lstStyle>
          <a:p>
            <a:r>
              <a:rPr lang="en-US" noProof="0"/>
              <a:t>Click to edit master title style this can contain lots of text which is great for an introduction to a concept or a narrative that requires emphasis.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 bwMode="gray"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602DAFC4-D88A-4BC0-B8C7-23DC5C991984}" type="datetime1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3/26/2019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 bwMode="gray"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33">
                <a:solidFill>
                  <a:srgbClr val="A6A6A6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674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487680" y="365760"/>
            <a:ext cx="9895392" cy="1001184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480005" y="1366944"/>
            <a:ext cx="11231999" cy="5042021"/>
          </a:xfrm>
        </p:spPr>
        <p:txBody>
          <a:bodyPr/>
          <a:lstStyle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602DAFC4-D88A-4BC0-B8C7-23DC5C991984}" type="datetime1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3/26/2019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710962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26">
          <p15:clr>
            <a:srgbClr val="FBAE40"/>
          </p15:clr>
        </p15:guide>
        <p15:guide id="4" pos="557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3838">
          <p15:clr>
            <a:srgbClr val="FBAE40"/>
          </p15:clr>
        </p15:guide>
        <p15:guide id="7" orient="horz" pos="4133">
          <p15:clr>
            <a:srgbClr val="FBAE40"/>
          </p15:clr>
        </p15:guide>
        <p15:guide id="8" orient="horz" pos="132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487680" y="365760"/>
            <a:ext cx="9895392" cy="1001184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 bwMode="gray">
          <a:xfrm>
            <a:off x="480005" y="1366945"/>
            <a:ext cx="5487140" cy="5042020"/>
          </a:xfrm>
        </p:spPr>
        <p:txBody>
          <a:bodyPr/>
          <a:lstStyle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 bwMode="gray">
          <a:xfrm>
            <a:off x="6224865" y="1366945"/>
            <a:ext cx="5487140" cy="5042020"/>
          </a:xfrm>
        </p:spPr>
        <p:txBody>
          <a:bodyPr/>
          <a:lstStyle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85BBC8D-9318-46F5-A3EA-3500015B7268}" type="datetime1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3/26/2019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71093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487680" y="365760"/>
            <a:ext cx="9895392" cy="1001184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 bwMode="gray">
          <a:xfrm>
            <a:off x="480005" y="1366945"/>
            <a:ext cx="5487140" cy="50420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EF425C5-0C2E-44EF-8C53-FE14C551D8D7}" type="datetime1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3/26/2019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 bwMode="gray">
          <a:xfrm>
            <a:off x="6233189" y="1366945"/>
            <a:ext cx="5478811" cy="2435119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 bwMode="gray">
          <a:xfrm>
            <a:off x="6233189" y="3973846"/>
            <a:ext cx="5478811" cy="2435119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725541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487680" y="365760"/>
            <a:ext cx="9895392" cy="1001184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 bwMode="gray">
          <a:xfrm>
            <a:off x="480005" y="1366946"/>
            <a:ext cx="5487140" cy="504202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5DFC28B-2486-4AFE-A947-1CBC8239F474}" type="datetime1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3/26/2019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3"/>
          </p:nvPr>
        </p:nvSpPr>
        <p:spPr bwMode="gray">
          <a:xfrm>
            <a:off x="6233189" y="1373865"/>
            <a:ext cx="2626139" cy="2424471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14"/>
          </p:nvPr>
        </p:nvSpPr>
        <p:spPr bwMode="gray">
          <a:xfrm>
            <a:off x="9085863" y="1373865"/>
            <a:ext cx="2626139" cy="2424471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15"/>
          </p:nvPr>
        </p:nvSpPr>
        <p:spPr bwMode="gray">
          <a:xfrm>
            <a:off x="6233189" y="3984498"/>
            <a:ext cx="2626139" cy="2424471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6"/>
          </p:nvPr>
        </p:nvSpPr>
        <p:spPr bwMode="gray">
          <a:xfrm>
            <a:off x="9085863" y="3984498"/>
            <a:ext cx="2626139" cy="2424471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96454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5285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487680" y="365760"/>
            <a:ext cx="9895392" cy="1001184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 bwMode="gray">
          <a:xfrm>
            <a:off x="480003" y="1366944"/>
            <a:ext cx="4740071" cy="504248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 bwMode="gray">
          <a:xfrm>
            <a:off x="5397626" y="1363437"/>
            <a:ext cx="6314377" cy="5045991"/>
          </a:xfrm>
        </p:spPr>
        <p:txBody>
          <a:bodyPr/>
          <a:lstStyle>
            <a:lvl1pPr>
              <a:spcBef>
                <a:spcPts val="0"/>
              </a:spcBef>
              <a:defRPr sz="4267" b="0" spc="-133" baseline="0">
                <a:solidFill>
                  <a:srgbClr val="ED1C5F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 remember to resize text based on size of quote or copy.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6B8A50-6E78-47E0-B046-83413B4F893B}" type="datetime1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3/26/2019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087512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 bwMode="gray">
          <a:xfrm>
            <a:off x="5397624" y="1366945"/>
            <a:ext cx="6314376" cy="504202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487680" y="365760"/>
            <a:ext cx="9895392" cy="1001184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 bwMode="gray">
          <a:xfrm>
            <a:off x="480003" y="1366945"/>
            <a:ext cx="4740071" cy="504202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645143C-BFA6-4AB3-BEF7-8418497D434D}" type="datetime1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3/26/2019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799886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 bwMode="ltGray">
          <a:xfrm>
            <a:off x="0" y="0"/>
            <a:ext cx="12192000" cy="685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80000" y="4438836"/>
            <a:ext cx="11232000" cy="1771848"/>
          </a:xfrm>
        </p:spPr>
        <p:txBody>
          <a:bodyPr anchor="b" anchorCtr="0"/>
          <a:lstStyle>
            <a:lvl1pPr>
              <a:spcBef>
                <a:spcPts val="0"/>
              </a:spcBef>
              <a:defRPr sz="2133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 you can enter a caption for the photo here.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2"/>
          </p:nvPr>
        </p:nvSpPr>
        <p:spPr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1A95252-269E-4B44-943A-17956390EC1D}" type="datetime1">
              <a:rPr lang="en-US" smtClean="0">
                <a:solidFill>
                  <a:prstClr val="white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3/26/2019</a:t>
            </a:fld>
            <a:endParaRPr lang="en-US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prstClr val="white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Arial"/>
              <a:ea typeface="+mn-ea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10458475" y="368249"/>
            <a:ext cx="1250700" cy="358875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33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0886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45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428" y="169539"/>
            <a:ext cx="8868833" cy="608231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140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7920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360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428" y="169539"/>
            <a:ext cx="8868833" cy="608231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254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923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943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x9 iStock_000003833472_Larg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1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461301" y="374377"/>
            <a:ext cx="1251712" cy="47684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1836966"/>
            <a:ext cx="11232001" cy="3010244"/>
          </a:xfrm>
        </p:spPr>
        <p:txBody>
          <a:bodyPr anchor="b" anchorCtr="0"/>
          <a:lstStyle>
            <a:lvl1pPr algn="l">
              <a:defRPr sz="5333" spc="-133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5" y="4864966"/>
            <a:ext cx="11231999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1A95252-269E-4B44-943A-17956390EC1D}" type="datetime1">
              <a:rPr lang="en-US" smtClean="0">
                <a:solidFill>
                  <a:prstClr val="white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3/26/2019</a:t>
            </a:fld>
            <a:endParaRPr lang="en-US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prstClr val="white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33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82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 0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1836966"/>
            <a:ext cx="11232001" cy="3010244"/>
          </a:xfrm>
        </p:spPr>
        <p:txBody>
          <a:bodyPr anchor="b" anchorCtr="0"/>
          <a:lstStyle>
            <a:lvl1pPr algn="l">
              <a:defRPr sz="5333" spc="-133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5" y="4864966"/>
            <a:ext cx="11231999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1A95252-269E-4B44-943A-17956390EC1D}" type="datetime1">
              <a:rPr lang="en-US" smtClean="0">
                <a:solidFill>
                  <a:prstClr val="white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3/26/2019</a:t>
            </a:fld>
            <a:endParaRPr lang="en-US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prstClr val="white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33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01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 0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4" y="1836966"/>
            <a:ext cx="4795517" cy="3010244"/>
          </a:xfrm>
        </p:spPr>
        <p:txBody>
          <a:bodyPr anchor="b" anchorCtr="0"/>
          <a:lstStyle>
            <a:lvl1pPr algn="l">
              <a:defRPr sz="5333" spc="-133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4" y="4864966"/>
            <a:ext cx="4795517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1A95252-269E-4B44-943A-17956390EC1D}" type="datetime1">
              <a:rPr lang="en-US" smtClean="0">
                <a:solidFill>
                  <a:prstClr val="white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3/26/2019</a:t>
            </a:fld>
            <a:endParaRPr lang="en-US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prstClr val="white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33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77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0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Divider Page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Optional sub heading</a:t>
            </a:r>
          </a:p>
        </p:txBody>
      </p:sp>
    </p:spTree>
    <p:extLst>
      <p:ext uri="{BB962C8B-B14F-4D97-AF65-F5344CB8AC3E}">
        <p14:creationId xmlns:p14="http://schemas.microsoft.com/office/powerpoint/2010/main" val="204139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0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Divider Page Title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Optional sub heading</a:t>
            </a:r>
          </a:p>
        </p:txBody>
      </p:sp>
    </p:spTree>
    <p:extLst>
      <p:ext uri="{BB962C8B-B14F-4D97-AF65-F5344CB8AC3E}">
        <p14:creationId xmlns:p14="http://schemas.microsoft.com/office/powerpoint/2010/main" val="1315422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3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image" Target="../media/image2.emf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88693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4"/>
            <a:r>
              <a:rPr lang="en-AU" altLang="en-US"/>
              <a:t>Fifth level</a:t>
            </a:r>
            <a:endParaRPr lang="en-US" alt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solidFill>
            <a:srgbClr val="008B3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9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75" y="274638"/>
            <a:ext cx="159702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8B39"/>
          </a:solidFill>
          <a:latin typeface="Tahoma"/>
          <a:ea typeface="ＭＳ Ｐゴシック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  <a:cs typeface="Tahoma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  <a:cs typeface="Tahoma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  <a:cs typeface="Tahoma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  <a:cs typeface="Tahoma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/>
          <a:ea typeface="ＭＳ Ｐゴシック" charset="-128"/>
          <a:cs typeface="Tahom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Tahoma"/>
          <a:ea typeface="ＭＳ Ｐゴシック" charset="-128"/>
          <a:cs typeface="Tahom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/>
          <a:ea typeface="ＭＳ Ｐゴシック" charset="-128"/>
          <a:cs typeface="Tahom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Tahoma"/>
          <a:ea typeface="ＭＳ Ｐゴシック" charset="-128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Tahoma"/>
          <a:ea typeface="ＭＳ Ｐゴシック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461300" y="374377"/>
            <a:ext cx="1251712" cy="4768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80000" y="374377"/>
            <a:ext cx="9895392" cy="10011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80000" y="1375561"/>
            <a:ext cx="11232000" cy="503340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33">
                <a:solidFill>
                  <a:srgbClr val="A6A6A6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ea typeface="+mn-ea"/>
              </a:rPr>
              <a:t>Sage Connect 2016</a:t>
            </a:r>
            <a:endParaRPr lang="en-US" dirty="0"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0123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7" r:id="rId18"/>
    <p:sldLayoutId id="2147483868" r:id="rId19"/>
    <p:sldLayoutId id="2147483869" r:id="rId20"/>
    <p:sldLayoutId id="2147483870" r:id="rId21"/>
    <p:sldLayoutId id="2147483871" r:id="rId22"/>
    <p:sldLayoutId id="2147483872" r:id="rId23"/>
    <p:sldLayoutId id="2147483873" r:id="rId24"/>
    <p:sldLayoutId id="2147483874" r:id="rId25"/>
    <p:sldLayoutId id="2147483875" r:id="rId26"/>
    <p:sldLayoutId id="2147483876" r:id="rId27"/>
    <p:sldLayoutId id="2147483877" r:id="rId28"/>
    <p:sldLayoutId id="2147483878" r:id="rId29"/>
  </p:sldLayoutIdLst>
  <p:hf hdr="0" ftr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3200" kern="1200" spc="-67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10000"/>
        </a:lnSpc>
        <a:spcBef>
          <a:spcPts val="1333"/>
        </a:spcBef>
        <a:buFont typeface="Arial" panose="020B0604020202020204" pitchFamily="34" charset="0"/>
        <a:buNone/>
        <a:defRPr sz="2400" b="0" kern="1200" spc="-27" baseline="0">
          <a:solidFill>
            <a:schemeClr val="tx1"/>
          </a:solidFill>
          <a:latin typeface="+mn-lt"/>
          <a:ea typeface="+mn-ea"/>
          <a:cs typeface="+mn-cs"/>
        </a:defRPr>
      </a:lvl1pPr>
      <a:lvl2pPr marL="243411" indent="-243411" algn="l" defTabSz="1219170" rtl="0" eaLnBrk="1" latinLnBrk="0" hangingPunct="1">
        <a:lnSpc>
          <a:spcPct val="110000"/>
        </a:lnSpc>
        <a:spcBef>
          <a:spcPts val="1333"/>
        </a:spcBef>
        <a:buClr>
          <a:schemeClr val="accent1"/>
        </a:buClr>
        <a:buFont typeface="Arial" panose="020B0604020202020204" pitchFamily="34" charset="0"/>
        <a:buChar char="•"/>
        <a:defRPr sz="2400" kern="1200" spc="-27" baseline="0">
          <a:solidFill>
            <a:schemeClr val="tx1"/>
          </a:solidFill>
          <a:latin typeface="+mn-lt"/>
          <a:ea typeface="+mn-ea"/>
          <a:cs typeface="+mn-cs"/>
        </a:defRPr>
      </a:lvl2pPr>
      <a:lvl3pPr marL="476239" indent="-232828" algn="l" defTabSz="1219170" rtl="0" eaLnBrk="1" latinLnBrk="0" hangingPunct="1">
        <a:lnSpc>
          <a:spcPct val="110000"/>
        </a:lnSpc>
        <a:spcBef>
          <a:spcPts val="1333"/>
        </a:spcBef>
        <a:buClr>
          <a:schemeClr val="accent1"/>
        </a:buClr>
        <a:buFont typeface="Arial" panose="020B0604020202020204" pitchFamily="34" charset="0"/>
        <a:buChar char="−"/>
        <a:defRPr sz="1867" kern="1200" spc="-27" baseline="0">
          <a:solidFill>
            <a:schemeClr val="tx1"/>
          </a:solidFill>
          <a:latin typeface="+mn-lt"/>
          <a:ea typeface="+mn-ea"/>
          <a:cs typeface="+mn-cs"/>
        </a:defRPr>
      </a:lvl3pPr>
      <a:lvl4pPr marL="719649" indent="-243411" algn="l" defTabSz="1219170" rtl="0" eaLnBrk="1" latinLnBrk="0" hangingPunct="1">
        <a:lnSpc>
          <a:spcPct val="110000"/>
        </a:lnSpc>
        <a:spcBef>
          <a:spcPts val="1333"/>
        </a:spcBef>
        <a:buClr>
          <a:schemeClr val="accent1"/>
        </a:buClr>
        <a:buFont typeface="Arial" panose="020B0604020202020204" pitchFamily="34" charset="0"/>
        <a:buChar char="•"/>
        <a:defRPr sz="1600" kern="1200" spc="-27" baseline="0">
          <a:solidFill>
            <a:schemeClr val="tx1"/>
          </a:solidFill>
          <a:latin typeface="+mn-lt"/>
          <a:ea typeface="+mn-ea"/>
          <a:cs typeface="+mn-cs"/>
        </a:defRPr>
      </a:lvl4pPr>
      <a:lvl5pPr marL="950360" indent="-230712" algn="l" defTabSz="1219170" rtl="0" eaLnBrk="1" latinLnBrk="0" hangingPunct="1">
        <a:lnSpc>
          <a:spcPct val="110000"/>
        </a:lnSpc>
        <a:spcBef>
          <a:spcPts val="1333"/>
        </a:spcBef>
        <a:buClr>
          <a:schemeClr val="accent1"/>
        </a:buClr>
        <a:buFont typeface="Arial" panose="020B0604020202020204" pitchFamily="34" charset="0"/>
        <a:buChar char="−"/>
        <a:defRPr sz="1600" kern="1200" spc="-27" baseline="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226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1321">
          <p15:clr>
            <a:srgbClr val="F26B43"/>
          </p15:clr>
        </p15:guide>
        <p15:guide id="7" orient="horz" pos="3838">
          <p15:clr>
            <a:srgbClr val="F26B43"/>
          </p15:clr>
        </p15:guide>
        <p15:guide id="8" orient="horz" pos="413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88693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title style</a:t>
            </a:r>
            <a:endParaRPr lang="en-US" alt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4"/>
            <a:r>
              <a:rPr lang="en-AU" altLang="en-US"/>
              <a:t>Fifth level</a:t>
            </a:r>
            <a:endParaRPr lang="en-US" alt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solidFill>
            <a:srgbClr val="008B3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053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75" y="274638"/>
            <a:ext cx="159702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803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8B39"/>
          </a:solidFill>
          <a:latin typeface="Tahoma"/>
          <a:ea typeface="ＭＳ Ｐゴシック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  <a:cs typeface="Tahoma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  <a:cs typeface="Tahoma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  <a:cs typeface="Tahoma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  <a:cs typeface="Tahoma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/>
          <a:ea typeface="ＭＳ Ｐゴシック" charset="-128"/>
          <a:cs typeface="Tahom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Tahoma"/>
          <a:ea typeface="ＭＳ Ｐゴシック" charset="-128"/>
          <a:cs typeface="Tahom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/>
          <a:ea typeface="ＭＳ Ｐゴシック" charset="-128"/>
          <a:cs typeface="Tahom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Tahoma"/>
          <a:ea typeface="ＭＳ Ｐゴシック" charset="-128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Tahoma"/>
          <a:ea typeface="ＭＳ Ｐゴシック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88693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4"/>
            <a:r>
              <a:rPr lang="en-AU" altLang="en-US"/>
              <a:t>Fifth level</a:t>
            </a:r>
            <a:endParaRPr lang="en-US" alt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solidFill>
            <a:srgbClr val="008B3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29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75" y="274638"/>
            <a:ext cx="159702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58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8B39"/>
          </a:solidFill>
          <a:latin typeface="Tahoma"/>
          <a:ea typeface="ＭＳ Ｐゴシック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  <a:cs typeface="Tahoma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  <a:cs typeface="Tahoma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  <a:cs typeface="Tahoma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  <a:cs typeface="Tahoma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/>
          <a:ea typeface="ＭＳ Ｐゴシック" charset="-128"/>
          <a:cs typeface="Tahom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Tahoma"/>
          <a:ea typeface="ＭＳ Ｐゴシック" charset="-128"/>
          <a:cs typeface="Tahom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/>
          <a:ea typeface="ＭＳ Ｐゴシック" charset="-128"/>
          <a:cs typeface="Tahom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Tahoma"/>
          <a:ea typeface="ＭＳ Ｐゴシック" charset="-128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Tahoma"/>
          <a:ea typeface="ＭＳ Ｐゴシック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irox.co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5" Type="http://schemas.openxmlformats.org/officeDocument/2006/relationships/hyperlink" Target="https://www.tairox.com/downloads/suite-productivity/sell-sheets/all-the-tools.pdf" TargetMode="Externa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tairox_ball_gre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225425"/>
            <a:ext cx="588010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74" y="2489051"/>
            <a:ext cx="11083489" cy="10120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299575" cy="608012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Functionality Copying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30200" y="1038225"/>
            <a:ext cx="5480050" cy="5343525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G/L Accounts</a:t>
            </a:r>
          </a:p>
          <a:p>
            <a:pPr eaLnBrk="1" hangingPunct="1"/>
            <a:r>
              <a:rPr lang="en-US" altLang="en-US" sz="24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G/L Segment Codes</a:t>
            </a:r>
          </a:p>
          <a:p>
            <a:pPr eaLnBrk="1" hangingPunct="1"/>
            <a:r>
              <a:rPr lang="en-US" altLang="en-US" sz="24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G/L Accounts Groups</a:t>
            </a:r>
          </a:p>
          <a:p>
            <a:pPr eaLnBrk="1" hangingPunct="1"/>
            <a:r>
              <a:rPr lang="en-US" altLang="en-US" sz="24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Fiscal Calendar</a:t>
            </a:r>
          </a:p>
          <a:p>
            <a:pPr eaLnBrk="1" hangingPunct="1"/>
            <a:r>
              <a:rPr lang="en-US" altLang="en-US" sz="24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Create New Year</a:t>
            </a:r>
          </a:p>
          <a:p>
            <a:pPr eaLnBrk="1" hangingPunct="1"/>
            <a:r>
              <a:rPr lang="en-US" altLang="en-US" sz="24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Customers</a:t>
            </a:r>
            <a:r>
              <a:rPr lang="en-US" altLang="en-US" sz="2400" dirty="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*</a:t>
            </a:r>
          </a:p>
          <a:p>
            <a:pPr eaLnBrk="1" hangingPunct="1"/>
            <a:r>
              <a:rPr lang="en-US" altLang="en-US" sz="24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Vendors</a:t>
            </a:r>
            <a:r>
              <a:rPr lang="en-US" altLang="en-US" sz="2400" dirty="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*</a:t>
            </a:r>
          </a:p>
          <a:p>
            <a:pPr eaLnBrk="1" hangingPunct="1"/>
            <a:r>
              <a:rPr lang="en-US" altLang="en-US" sz="24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Inventory Items</a:t>
            </a:r>
            <a:r>
              <a:rPr lang="en-US" altLang="en-US" sz="2400" dirty="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*</a:t>
            </a:r>
          </a:p>
          <a:p>
            <a:pPr eaLnBrk="1" hangingPunct="1"/>
            <a:r>
              <a:rPr lang="en-US" altLang="en-US" sz="24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I/C Segment Codes</a:t>
            </a:r>
          </a:p>
          <a:p>
            <a:pPr eaLnBrk="1" hangingPunct="1"/>
            <a:r>
              <a:rPr lang="en-US" altLang="en-US" sz="24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Item Pricing</a:t>
            </a:r>
          </a:p>
          <a:p>
            <a:pPr eaLnBrk="1" hangingPunct="1"/>
            <a:r>
              <a:rPr lang="en-US" altLang="en-US" sz="24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Locations</a:t>
            </a:r>
          </a:p>
          <a:p>
            <a:pPr eaLnBrk="1" hangingPunct="1"/>
            <a:r>
              <a:rPr lang="en-US" altLang="en-US" sz="24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Ship-Via Codes</a:t>
            </a:r>
          </a:p>
        </p:txBody>
      </p:sp>
    </p:spTree>
    <p:extLst>
      <p:ext uri="{BB962C8B-B14F-4D97-AF65-F5344CB8AC3E}">
        <p14:creationId xmlns:p14="http://schemas.microsoft.com/office/powerpoint/2010/main" val="2894690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30200" y="177800"/>
            <a:ext cx="9347200" cy="60801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PO Entry</a:t>
            </a:r>
          </a:p>
        </p:txBody>
      </p:sp>
      <p:pic>
        <p:nvPicPr>
          <p:cNvPr id="2253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785813"/>
            <a:ext cx="8405813" cy="592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969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330200" y="177800"/>
            <a:ext cx="9347200" cy="60801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Order Entry</a:t>
            </a:r>
          </a:p>
        </p:txBody>
      </p:sp>
      <p:pic>
        <p:nvPicPr>
          <p:cNvPr id="2355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785813"/>
            <a:ext cx="8234362" cy="592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913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30200" y="177800"/>
            <a:ext cx="9347200" cy="60801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Order Entry</a:t>
            </a:r>
          </a:p>
        </p:txBody>
      </p:sp>
      <p:pic>
        <p:nvPicPr>
          <p:cNvPr id="2457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1343025"/>
            <a:ext cx="10201275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707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299575" cy="608012"/>
          </a:xfrm>
        </p:spPr>
        <p:txBody>
          <a:bodyPr/>
          <a:lstStyle/>
          <a:p>
            <a:pPr eaLnBrk="1" hangingPunct="1"/>
            <a:r>
              <a:rPr lang="en-US" altLang="en-US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Hundreds of Operations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330200" y="1038225"/>
            <a:ext cx="5108575" cy="5343525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rgbClr val="008B39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Simple Clean-Up</a:t>
            </a:r>
          </a:p>
          <a:p>
            <a:pPr eaLnBrk="1" hangingPunct="1"/>
            <a:r>
              <a:rPr lang="en-US" altLang="en-US" sz="24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Complete Orders</a:t>
            </a:r>
          </a:p>
          <a:p>
            <a:pPr eaLnBrk="1" hangingPunct="1"/>
            <a:r>
              <a:rPr lang="en-US" altLang="en-US" sz="24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Complete Purchase Orders</a:t>
            </a:r>
          </a:p>
          <a:p>
            <a:pPr eaLnBrk="1" hangingPunct="1"/>
            <a:r>
              <a:rPr lang="en-US" altLang="en-US" sz="24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Complete Zero Receipts</a:t>
            </a:r>
          </a:p>
          <a:p>
            <a:pPr eaLnBrk="1" hangingPunct="1"/>
            <a:r>
              <a:rPr lang="en-US" altLang="en-US" sz="24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Delete Orders</a:t>
            </a:r>
          </a:p>
          <a:p>
            <a:pPr eaLnBrk="1" hangingPunct="1"/>
            <a:r>
              <a:rPr lang="en-US" altLang="en-US" sz="24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Delete Quotes</a:t>
            </a:r>
          </a:p>
          <a:p>
            <a:pPr eaLnBrk="1" hangingPunct="1"/>
            <a:r>
              <a:rPr lang="en-US" altLang="en-US" sz="24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Delete Purchase Orders</a:t>
            </a:r>
          </a:p>
          <a:p>
            <a:pPr eaLnBrk="1" hangingPunct="1"/>
            <a:r>
              <a:rPr lang="en-US" altLang="en-US" sz="24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Delete Items</a:t>
            </a:r>
            <a:endParaRPr lang="en-US" altLang="en-US" sz="2400" dirty="0">
              <a:solidFill>
                <a:srgbClr val="FF0000"/>
              </a:solidFill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sp>
        <p:nvSpPr>
          <p:cNvPr id="25604" name="Content Placeholder 2"/>
          <p:cNvSpPr txBox="1">
            <a:spLocks/>
          </p:cNvSpPr>
          <p:nvPr/>
        </p:nvSpPr>
        <p:spPr bwMode="auto">
          <a:xfrm>
            <a:off x="5511800" y="1057275"/>
            <a:ext cx="5108575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u="sng" dirty="0">
                <a:solidFill>
                  <a:srgbClr val="008B39"/>
                </a:solidFill>
              </a:rPr>
              <a:t>The</a:t>
            </a:r>
            <a:r>
              <a:rPr lang="en-US" altLang="en-US" sz="3200" b="1" dirty="0">
                <a:solidFill>
                  <a:srgbClr val="008B39"/>
                </a:solidFill>
              </a:rPr>
              <a:t> Reason to Buy</a:t>
            </a:r>
          </a:p>
          <a:p>
            <a:pPr eaLnBrk="1" hangingPunct="1"/>
            <a:r>
              <a:rPr lang="en-US" altLang="en-US" sz="2400" dirty="0">
                <a:solidFill>
                  <a:prstClr val="black"/>
                </a:solidFill>
              </a:rPr>
              <a:t>Update Orders</a:t>
            </a:r>
          </a:p>
          <a:p>
            <a:pPr eaLnBrk="1" hangingPunct="1"/>
            <a:r>
              <a:rPr lang="en-US" altLang="en-US" sz="2400" dirty="0">
                <a:solidFill>
                  <a:prstClr val="black"/>
                </a:solidFill>
              </a:rPr>
              <a:t>Update Shipments</a:t>
            </a:r>
          </a:p>
          <a:p>
            <a:pPr eaLnBrk="1" hangingPunct="1"/>
            <a:r>
              <a:rPr lang="en-US" altLang="en-US" sz="2400" dirty="0">
                <a:solidFill>
                  <a:prstClr val="black"/>
                </a:solidFill>
              </a:rPr>
              <a:t>Update Purchase Orders</a:t>
            </a:r>
          </a:p>
          <a:p>
            <a:pPr eaLnBrk="1" hangingPunct="1"/>
            <a:r>
              <a:rPr lang="en-US" altLang="en-US" sz="2400" dirty="0">
                <a:solidFill>
                  <a:prstClr val="black"/>
                </a:solidFill>
              </a:rPr>
              <a:t>Ship Orders</a:t>
            </a:r>
          </a:p>
          <a:p>
            <a:pPr eaLnBrk="1" hangingPunct="1"/>
            <a:r>
              <a:rPr lang="en-US" altLang="en-US" sz="2400" dirty="0">
                <a:solidFill>
                  <a:prstClr val="black"/>
                </a:solidFill>
              </a:rPr>
              <a:t>Invoice Shipments</a:t>
            </a:r>
          </a:p>
          <a:p>
            <a:pPr eaLnBrk="1" hangingPunct="1"/>
            <a:r>
              <a:rPr lang="en-US" altLang="en-US" sz="2400" dirty="0">
                <a:solidFill>
                  <a:prstClr val="black"/>
                </a:solidFill>
              </a:rPr>
              <a:t>Apply Documents</a:t>
            </a:r>
          </a:p>
          <a:p>
            <a:pPr eaLnBrk="1" hangingPunct="1"/>
            <a:r>
              <a:rPr lang="en-US" altLang="en-US" sz="2400" dirty="0">
                <a:solidFill>
                  <a:prstClr val="black"/>
                </a:solidFill>
              </a:rPr>
              <a:t>Mass Billing</a:t>
            </a:r>
          </a:p>
        </p:txBody>
      </p:sp>
    </p:spTree>
    <p:extLst>
      <p:ext uri="{BB962C8B-B14F-4D97-AF65-F5344CB8AC3E}">
        <p14:creationId xmlns:p14="http://schemas.microsoft.com/office/powerpoint/2010/main" val="2327577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330200" y="177800"/>
            <a:ext cx="9347200" cy="608013"/>
          </a:xfrm>
        </p:spPr>
        <p:txBody>
          <a:bodyPr/>
          <a:lstStyle/>
          <a:p>
            <a:pPr eaLnBrk="1" hangingPunct="1"/>
            <a:r>
              <a:rPr lang="en-US" altLang="en-US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Clean Up – Complete Orders</a:t>
            </a:r>
          </a:p>
        </p:txBody>
      </p:sp>
      <p:pic>
        <p:nvPicPr>
          <p:cNvPr id="2765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785813"/>
            <a:ext cx="5519737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692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30200" y="177800"/>
            <a:ext cx="9347200" cy="608013"/>
          </a:xfrm>
        </p:spPr>
        <p:txBody>
          <a:bodyPr/>
          <a:lstStyle/>
          <a:p>
            <a:pPr eaLnBrk="1" hangingPunct="1"/>
            <a:r>
              <a:rPr lang="en-US" altLang="en-US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Catch Up – Update Orders</a:t>
            </a:r>
          </a:p>
        </p:txBody>
      </p:sp>
      <p:pic>
        <p:nvPicPr>
          <p:cNvPr id="286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2692400"/>
            <a:ext cx="4500563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5207000"/>
            <a:ext cx="4500563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785813"/>
            <a:ext cx="4500563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785813"/>
            <a:ext cx="5510212" cy="584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2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299575" cy="608012"/>
          </a:xfrm>
        </p:spPr>
        <p:txBody>
          <a:bodyPr/>
          <a:lstStyle/>
          <a:p>
            <a:pPr eaLnBrk="1" hangingPunct="1"/>
            <a:r>
              <a:rPr lang="en-US" altLang="en-US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Update Orders – Notes</a:t>
            </a:r>
            <a:endParaRPr lang="en-US" altLang="en-US">
              <a:solidFill>
                <a:srgbClr val="FF0000"/>
              </a:solidFill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139700" y="904875"/>
            <a:ext cx="6213475" cy="5372100"/>
          </a:xfrm>
        </p:spPr>
        <p:txBody>
          <a:bodyPr/>
          <a:lstStyle/>
          <a:p>
            <a:pPr eaLnBrk="1" hangingPunct="1"/>
            <a:r>
              <a:rPr lang="en-US" altLang="en-US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Operations:</a:t>
            </a:r>
          </a:p>
          <a:p>
            <a:pPr lvl="1" eaLnBrk="1" hangingPunct="1"/>
            <a:r>
              <a:rPr lang="en-US" altLang="en-US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Update a kit number</a:t>
            </a:r>
          </a:p>
          <a:p>
            <a:pPr lvl="1" eaLnBrk="1" hangingPunct="1"/>
            <a:r>
              <a:rPr lang="en-US" altLang="en-US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Update a BOM number</a:t>
            </a:r>
          </a:p>
          <a:p>
            <a:pPr lvl="1" eaLnBrk="1" hangingPunct="1"/>
            <a:r>
              <a:rPr lang="en-US" altLang="en-US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Update an expected ship date</a:t>
            </a:r>
          </a:p>
          <a:p>
            <a:pPr lvl="1" eaLnBrk="1" hangingPunct="1"/>
            <a:r>
              <a:rPr lang="en-US" altLang="en-US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Update item prices</a:t>
            </a:r>
          </a:p>
          <a:p>
            <a:pPr lvl="1" eaLnBrk="1" hangingPunct="1"/>
            <a:r>
              <a:rPr lang="en-US" altLang="en-US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Substitute one item for another</a:t>
            </a:r>
          </a:p>
          <a:p>
            <a:pPr lvl="1" eaLnBrk="1" hangingPunct="1"/>
            <a:r>
              <a:rPr lang="en-US" altLang="en-US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Change on-hold status for a customer</a:t>
            </a:r>
          </a:p>
          <a:p>
            <a:pPr lvl="1" eaLnBrk="1" hangingPunct="1"/>
            <a:r>
              <a:rPr lang="en-US" altLang="en-US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Change addresses &amp; recalculate taxes </a:t>
            </a:r>
          </a:p>
        </p:txBody>
      </p:sp>
      <p:sp>
        <p:nvSpPr>
          <p:cNvPr id="29700" name="Content Placeholder 2"/>
          <p:cNvSpPr txBox="1">
            <a:spLocks/>
          </p:cNvSpPr>
          <p:nvPr/>
        </p:nvSpPr>
        <p:spPr bwMode="auto">
          <a:xfrm>
            <a:off x="6353175" y="895350"/>
            <a:ext cx="5667375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Apply to:</a:t>
            </a:r>
          </a:p>
          <a:p>
            <a:pPr lvl="1" eaLnBrk="1" hangingPunct="1"/>
            <a:r>
              <a:rPr lang="en-US" altLang="en-US">
                <a:solidFill>
                  <a:prstClr val="black"/>
                </a:solidFill>
              </a:rPr>
              <a:t>All items</a:t>
            </a:r>
          </a:p>
          <a:p>
            <a:pPr lvl="1" eaLnBrk="1" hangingPunct="1"/>
            <a:r>
              <a:rPr lang="en-US" altLang="en-US">
                <a:solidFill>
                  <a:prstClr val="black"/>
                </a:solidFill>
              </a:rPr>
              <a:t>A specific item</a:t>
            </a:r>
          </a:p>
          <a:p>
            <a:pPr lvl="1" eaLnBrk="1" hangingPunct="1"/>
            <a:r>
              <a:rPr lang="en-US" altLang="en-US">
                <a:solidFill>
                  <a:prstClr val="black"/>
                </a:solidFill>
              </a:rPr>
              <a:t>A specified list of items</a:t>
            </a:r>
          </a:p>
          <a:p>
            <a:pPr eaLnBrk="1" hangingPunct="1"/>
            <a:endParaRPr lang="en-US" altLang="en-US">
              <a:solidFill>
                <a:prstClr val="black"/>
              </a:solidFill>
            </a:endParaRPr>
          </a:p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Options:</a:t>
            </a:r>
          </a:p>
          <a:p>
            <a:pPr lvl="1" eaLnBrk="1" hangingPunct="1"/>
            <a:r>
              <a:rPr lang="en-US" altLang="en-US">
                <a:solidFill>
                  <a:prstClr val="black"/>
                </a:solidFill>
              </a:rPr>
              <a:t>Price approval overrides</a:t>
            </a:r>
          </a:p>
          <a:p>
            <a:pPr lvl="1" eaLnBrk="1" hangingPunct="1"/>
            <a:r>
              <a:rPr lang="en-US" altLang="en-US">
                <a:solidFill>
                  <a:prstClr val="black"/>
                </a:solidFill>
              </a:rPr>
              <a:t>Update header expected ship date</a:t>
            </a:r>
          </a:p>
          <a:p>
            <a:pPr lvl="1" eaLnBrk="1" hangingPunct="1"/>
            <a:r>
              <a:rPr lang="en-US" altLang="en-US">
                <a:solidFill>
                  <a:prstClr val="black"/>
                </a:solidFill>
              </a:rPr>
              <a:t>Retain existing line item price</a:t>
            </a:r>
          </a:p>
          <a:p>
            <a:pPr lvl="1" eaLnBrk="1" hangingPunct="1"/>
            <a:r>
              <a:rPr lang="en-US" altLang="en-US">
                <a:solidFill>
                  <a:prstClr val="black"/>
                </a:solidFill>
              </a:rPr>
              <a:t>Don’t mess with partially shipped orders</a:t>
            </a:r>
          </a:p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34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330200" y="177800"/>
            <a:ext cx="9347200" cy="608013"/>
          </a:xfrm>
        </p:spPr>
        <p:txBody>
          <a:bodyPr/>
          <a:lstStyle/>
          <a:p>
            <a:pPr eaLnBrk="1" hangingPunct="1"/>
            <a:r>
              <a:rPr lang="en-US" altLang="en-US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Matching Payments – Apply Documents</a:t>
            </a:r>
          </a:p>
        </p:txBody>
      </p:sp>
      <p:pic>
        <p:nvPicPr>
          <p:cNvPr id="3481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785813"/>
            <a:ext cx="8404225" cy="586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081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299575" cy="608012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Inquiry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878840" y="1285652"/>
            <a:ext cx="5108575" cy="2877558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Accounting Status</a:t>
            </a:r>
          </a:p>
          <a:p>
            <a:pPr eaLnBrk="1" hangingPunct="1"/>
            <a:r>
              <a:rPr lang="en-US" altLang="en-US" sz="24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Vendor Inquiry</a:t>
            </a:r>
          </a:p>
          <a:p>
            <a:pPr eaLnBrk="1" hangingPunct="1"/>
            <a:r>
              <a:rPr lang="en-US" altLang="en-US" sz="24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Vendor Document Inquiry</a:t>
            </a:r>
          </a:p>
          <a:p>
            <a:pPr eaLnBrk="1" hangingPunct="1"/>
            <a:r>
              <a:rPr lang="en-US" altLang="en-US" sz="24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Sales History Inquiry</a:t>
            </a:r>
          </a:p>
        </p:txBody>
      </p:sp>
    </p:spTree>
    <p:extLst>
      <p:ext uri="{BB962C8B-B14F-4D97-AF65-F5344CB8AC3E}">
        <p14:creationId xmlns:p14="http://schemas.microsoft.com/office/powerpoint/2010/main" val="3028547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6651625" cy="608012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300cloud?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048" y="777875"/>
            <a:ext cx="9838273" cy="591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24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330200" y="177800"/>
            <a:ext cx="9347200" cy="608013"/>
          </a:xfrm>
        </p:spPr>
        <p:txBody>
          <a:bodyPr/>
          <a:lstStyle/>
          <a:p>
            <a:pPr eaLnBrk="1" hangingPunct="1"/>
            <a:r>
              <a:rPr lang="en-US" altLang="en-US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Accounting Status</a:t>
            </a:r>
          </a:p>
        </p:txBody>
      </p:sp>
      <p:pic>
        <p:nvPicPr>
          <p:cNvPr id="3584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785813"/>
            <a:ext cx="8310562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297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330200" y="177800"/>
            <a:ext cx="9347200" cy="60801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Vendor Inquiry</a:t>
            </a:r>
          </a:p>
        </p:txBody>
      </p:sp>
      <p:pic>
        <p:nvPicPr>
          <p:cNvPr id="3379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5" y="785813"/>
            <a:ext cx="62484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243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330200" y="177800"/>
            <a:ext cx="9347200" cy="60801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Sales History Inquiry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136" y="785813"/>
            <a:ext cx="9160034" cy="49153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860" y="5788718"/>
            <a:ext cx="9114310" cy="3581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670" y="6234468"/>
            <a:ext cx="9106689" cy="3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11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299575" cy="608012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49 Tools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30200" y="777875"/>
            <a:ext cx="3979863" cy="5899150"/>
          </a:xfrm>
        </p:spPr>
        <p:txBody>
          <a:bodyPr/>
          <a:lstStyle/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G/L Accounts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G/L Segment Codes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G/L Account Groups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Fiscal Calendar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Create New Year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Customers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Customer Inquiry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Ship-To Location(s)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A/R Receipt Entry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Vendors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Remit-To Location(s)</a:t>
            </a:r>
          </a:p>
          <a:p>
            <a:pPr eaLnBrk="1" hangingPunct="1"/>
            <a:r>
              <a:rPr lang="en-US" altLang="en-US" sz="1800" dirty="0"/>
              <a:t>Ext. Create A/P Payment Batch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Inventory Items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Customer Details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Vendor Details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Manufacturers’ Items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I/C Segment Codes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Item Pricing</a:t>
            </a:r>
          </a:p>
        </p:txBody>
      </p:sp>
      <p:sp>
        <p:nvSpPr>
          <p:cNvPr id="10244" name="Content Placeholder 2"/>
          <p:cNvSpPr txBox="1">
            <a:spLocks/>
          </p:cNvSpPr>
          <p:nvPr/>
        </p:nvSpPr>
        <p:spPr bwMode="auto">
          <a:xfrm>
            <a:off x="4310063" y="777875"/>
            <a:ext cx="3670300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Locations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PO Entry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PO Receipt Entry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PO Invoice Entry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Order Entry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Shipment Entry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Ship-Via Codes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Complete Orders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Complete Purchase Orders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Complete Zero Receipts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Delete Orders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Delete Quotes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Delete Purchase Orders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Delete Items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Delete BOMs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Ship Orders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Invoice Shipments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sp>
        <p:nvSpPr>
          <p:cNvPr id="10245" name="Content Placeholder 2"/>
          <p:cNvSpPr txBox="1">
            <a:spLocks/>
          </p:cNvSpPr>
          <p:nvPr/>
        </p:nvSpPr>
        <p:spPr bwMode="auto">
          <a:xfrm>
            <a:off x="8270875" y="777875"/>
            <a:ext cx="3670300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Update Orders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Update Shipments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Update Purchase Orders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Apply Documents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Mass Billing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Stock Reorder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Mail Merge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User Management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Accounting Status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Vendor Inquiry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Vendor Document Inquiry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Sales History Inquiry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Menu Options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Fix Item Valuation Errors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Set Recurring Dates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Sync Timecards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352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299575" cy="608012"/>
          </a:xfrm>
        </p:spPr>
        <p:txBody>
          <a:bodyPr/>
          <a:lstStyle/>
          <a:p>
            <a:pPr eaLnBrk="1" hangingPunct="1"/>
            <a:r>
              <a:rPr lang="en-US" altLang="en-US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Hiding Tools – With or Without Security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310" y="1201547"/>
            <a:ext cx="3782738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50" y="1201547"/>
            <a:ext cx="637226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76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850" cy="608012"/>
          </a:xfrm>
        </p:spPr>
        <p:txBody>
          <a:bodyPr/>
          <a:lstStyle/>
          <a:p>
            <a:pPr eaLnBrk="1" hangingPunct="1"/>
            <a:r>
              <a:rPr lang="en-US" altLang="en-US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Learn More About</a:t>
            </a:r>
          </a:p>
        </p:txBody>
      </p:sp>
      <p:sp>
        <p:nvSpPr>
          <p:cNvPr id="44036" name="TextBox 1"/>
          <p:cNvSpPr txBox="1">
            <a:spLocks noChangeArrowheads="1"/>
          </p:cNvSpPr>
          <p:nvPr/>
        </p:nvSpPr>
        <p:spPr bwMode="auto">
          <a:xfrm>
            <a:off x="1801813" y="5203825"/>
            <a:ext cx="85423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CA" altLang="en-US" sz="3200" dirty="0">
                <a:solidFill>
                  <a:srgbClr val="000000"/>
                </a:solidFill>
                <a:hlinkClick r:id="rId3"/>
              </a:rPr>
              <a:t>http://www.tairox.com</a:t>
            </a:r>
            <a:endParaRPr lang="en-CA" altLang="en-US" sz="3200" dirty="0">
              <a:solidFill>
                <a:srgbClr val="000000"/>
              </a:solidFill>
            </a:endParaRPr>
          </a:p>
        </p:txBody>
      </p:sp>
      <p:pic>
        <p:nvPicPr>
          <p:cNvPr id="4403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1789113"/>
            <a:ext cx="11083925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9808BD8D-8CC6-49C7-999A-E979F588D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" y="3723700"/>
            <a:ext cx="10674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000000"/>
                </a:solidFill>
                <a:hlinkClick r:id="rId5"/>
              </a:rPr>
              <a:t>Productivity Tools PDF Brochure with Embedded Videos</a:t>
            </a:r>
            <a:endParaRPr lang="en-CA" alt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468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6651625" cy="608012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300cloud?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863" y="777875"/>
            <a:ext cx="9838273" cy="591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5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6651625" cy="608012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300cloud?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863" y="777875"/>
            <a:ext cx="9838273" cy="591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35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6651625" cy="608012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300cloud?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86A8BB-02FE-4770-856D-9BFEEFF9B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497" y="866775"/>
            <a:ext cx="9871005" cy="58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38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6651625" cy="608012"/>
          </a:xfrm>
        </p:spPr>
        <p:txBody>
          <a:bodyPr/>
          <a:lstStyle/>
          <a:p>
            <a:pPr eaLnBrk="1" hangingPunct="1"/>
            <a:r>
              <a:rPr lang="en-US" altLang="en-US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Names of TPT Programs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30200" y="1495425"/>
            <a:ext cx="11042650" cy="428625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</a:t>
            </a:r>
          </a:p>
          <a:p>
            <a:pPr lvl="1"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Means the program “takes over” a Sage 300 UI</a:t>
            </a:r>
          </a:p>
          <a:p>
            <a:pPr lvl="1"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Compatible with Orchid Extender</a:t>
            </a:r>
          </a:p>
          <a:p>
            <a:pPr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r>
              <a:rPr lang="en-US" altLang="en-US" b="1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Complete, Delete, Update, Ship, Invoice, Apply, etc.</a:t>
            </a:r>
          </a:p>
          <a:p>
            <a:pPr lvl="1"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Means the program performs hundreds of operations</a:t>
            </a:r>
          </a:p>
          <a:p>
            <a:pPr eaLnBrk="1" hangingPunct="1"/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r>
              <a:rPr lang="en-US" altLang="en-US" b="1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Inquiry, Status</a:t>
            </a:r>
          </a:p>
          <a:p>
            <a:pPr lvl="1"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Means improved visibility into data</a:t>
            </a:r>
          </a:p>
        </p:txBody>
      </p:sp>
    </p:spTree>
    <p:extLst>
      <p:ext uri="{BB962C8B-B14F-4D97-AF65-F5344CB8AC3E}">
        <p14:creationId xmlns:p14="http://schemas.microsoft.com/office/powerpoint/2010/main" val="922919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299575" cy="608012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49 Tools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30200" y="777875"/>
            <a:ext cx="3979863" cy="5899150"/>
          </a:xfrm>
        </p:spPr>
        <p:txBody>
          <a:bodyPr/>
          <a:lstStyle/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G/L Accounts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G/L Segment Codes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G/L Account Groups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Fiscal Calendar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Create New Year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Customers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Customer Inquiry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Ship-To Location(s)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A/R Receipt Entry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Vendors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Remit-To Location(s)</a:t>
            </a:r>
          </a:p>
          <a:p>
            <a:pPr eaLnBrk="1" hangingPunct="1"/>
            <a:r>
              <a:rPr lang="en-US" altLang="en-US" sz="1800" dirty="0"/>
              <a:t>Ext. Create A/P Payment Batch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Inventory Items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Customer Details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Vendor Details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Manufacturers’ Items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I/C Segment Codes</a:t>
            </a:r>
          </a:p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Item Pricing</a:t>
            </a:r>
          </a:p>
        </p:txBody>
      </p:sp>
      <p:sp>
        <p:nvSpPr>
          <p:cNvPr id="10244" name="Content Placeholder 2"/>
          <p:cNvSpPr txBox="1">
            <a:spLocks/>
          </p:cNvSpPr>
          <p:nvPr/>
        </p:nvSpPr>
        <p:spPr bwMode="auto">
          <a:xfrm>
            <a:off x="4310063" y="777875"/>
            <a:ext cx="3670300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sz="1800" dirty="0"/>
              <a:t>Extended Locations</a:t>
            </a:r>
          </a:p>
          <a:p>
            <a:pPr eaLnBrk="1" hangingPunct="1"/>
            <a:r>
              <a:rPr lang="en-CA" altLang="en-US" sz="1800" dirty="0"/>
              <a:t>Extended PO Entry</a:t>
            </a:r>
          </a:p>
          <a:p>
            <a:pPr eaLnBrk="1" hangingPunct="1"/>
            <a:r>
              <a:rPr lang="en-CA" altLang="en-US" sz="1800" dirty="0"/>
              <a:t>Extended PO Receipt Entry</a:t>
            </a:r>
          </a:p>
          <a:p>
            <a:pPr eaLnBrk="1" hangingPunct="1"/>
            <a:r>
              <a:rPr lang="en-CA" altLang="en-US" sz="1800" dirty="0"/>
              <a:t>Extended PO Invoice Entry</a:t>
            </a:r>
          </a:p>
          <a:p>
            <a:pPr eaLnBrk="1" hangingPunct="1"/>
            <a:r>
              <a:rPr lang="en-CA" altLang="en-US" sz="1800" dirty="0"/>
              <a:t>Extended Order Entry</a:t>
            </a:r>
          </a:p>
          <a:p>
            <a:pPr eaLnBrk="1" hangingPunct="1"/>
            <a:r>
              <a:rPr lang="en-CA" altLang="en-US" sz="1800" dirty="0"/>
              <a:t>Extended Shipment Entry</a:t>
            </a:r>
          </a:p>
          <a:p>
            <a:pPr eaLnBrk="1" hangingPunct="1"/>
            <a:r>
              <a:rPr lang="en-US" altLang="en-US" sz="1800" dirty="0"/>
              <a:t>Extended Ship-Via Codes</a:t>
            </a:r>
          </a:p>
          <a:p>
            <a:pPr eaLnBrk="1" hangingPunct="1"/>
            <a:endParaRPr lang="en-US" altLang="en-US" sz="1800" dirty="0"/>
          </a:p>
          <a:p>
            <a:pPr eaLnBrk="1" hangingPunct="1"/>
            <a:r>
              <a:rPr lang="en-US" altLang="en-US" sz="1800" dirty="0"/>
              <a:t>Complete Orders</a:t>
            </a:r>
          </a:p>
          <a:p>
            <a:pPr eaLnBrk="1" hangingPunct="1"/>
            <a:r>
              <a:rPr lang="en-US" altLang="en-US" sz="1800" dirty="0"/>
              <a:t>Complete Purchase Orders</a:t>
            </a:r>
          </a:p>
          <a:p>
            <a:pPr eaLnBrk="1" hangingPunct="1"/>
            <a:r>
              <a:rPr lang="en-US" altLang="en-US" sz="1800" dirty="0"/>
              <a:t>Complete Zero Receipts</a:t>
            </a:r>
          </a:p>
          <a:p>
            <a:pPr eaLnBrk="1" hangingPunct="1"/>
            <a:r>
              <a:rPr lang="en-US" altLang="en-US" sz="1800" dirty="0"/>
              <a:t>Delete Orders</a:t>
            </a:r>
          </a:p>
          <a:p>
            <a:pPr eaLnBrk="1" hangingPunct="1"/>
            <a:r>
              <a:rPr lang="en-US" altLang="en-US" sz="1800" dirty="0"/>
              <a:t>Delete Quotes</a:t>
            </a:r>
          </a:p>
          <a:p>
            <a:pPr eaLnBrk="1" hangingPunct="1"/>
            <a:r>
              <a:rPr lang="en-US" altLang="en-US" sz="1800" dirty="0"/>
              <a:t>Delete Purchase Orders</a:t>
            </a:r>
          </a:p>
          <a:p>
            <a:pPr eaLnBrk="1" hangingPunct="1"/>
            <a:r>
              <a:rPr lang="en-US" altLang="en-US" sz="1800" dirty="0"/>
              <a:t>Delete Items</a:t>
            </a:r>
          </a:p>
          <a:p>
            <a:pPr eaLnBrk="1" hangingPunct="1"/>
            <a:r>
              <a:rPr lang="en-US" altLang="en-US" sz="1800" dirty="0"/>
              <a:t>Delete BOMs</a:t>
            </a:r>
          </a:p>
          <a:p>
            <a:pPr eaLnBrk="1" hangingPunct="1"/>
            <a:r>
              <a:rPr lang="en-CA" altLang="en-US" sz="1800" dirty="0"/>
              <a:t>Ship Orders</a:t>
            </a:r>
          </a:p>
          <a:p>
            <a:pPr eaLnBrk="1" hangingPunct="1"/>
            <a:r>
              <a:rPr lang="en-CA" altLang="en-US" sz="1800" dirty="0"/>
              <a:t>Invoice Shipments</a:t>
            </a:r>
          </a:p>
          <a:p>
            <a:pPr eaLnBrk="1" hangingPunct="1"/>
            <a:endParaRPr lang="en-US" altLang="en-US" sz="1800" dirty="0">
              <a:solidFill>
                <a:srgbClr val="FF0000"/>
              </a:solidFill>
            </a:endParaRPr>
          </a:p>
          <a:p>
            <a:pPr eaLnBrk="1" hangingPunct="1"/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10245" name="Content Placeholder 2"/>
          <p:cNvSpPr txBox="1">
            <a:spLocks/>
          </p:cNvSpPr>
          <p:nvPr/>
        </p:nvSpPr>
        <p:spPr bwMode="auto">
          <a:xfrm>
            <a:off x="8270875" y="777875"/>
            <a:ext cx="3670300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defRPr>
            </a:lvl9pPr>
          </a:lstStyle>
          <a:p>
            <a:pPr eaLnBrk="1" hangingPunct="1"/>
            <a:r>
              <a:rPr lang="en-CA" altLang="en-US" sz="1800" dirty="0"/>
              <a:t>Update Orders</a:t>
            </a:r>
          </a:p>
          <a:p>
            <a:pPr eaLnBrk="1" hangingPunct="1"/>
            <a:r>
              <a:rPr lang="en-CA" altLang="en-US" sz="1800" dirty="0"/>
              <a:t>Update Shipments</a:t>
            </a:r>
          </a:p>
          <a:p>
            <a:pPr eaLnBrk="1" hangingPunct="1"/>
            <a:r>
              <a:rPr lang="en-CA" altLang="en-US" sz="1800" dirty="0"/>
              <a:t>Update Purchase Orders</a:t>
            </a:r>
          </a:p>
          <a:p>
            <a:pPr eaLnBrk="1" hangingPunct="1"/>
            <a:r>
              <a:rPr lang="en-CA" altLang="en-US" sz="1800" dirty="0"/>
              <a:t>Apply Documents</a:t>
            </a:r>
          </a:p>
          <a:p>
            <a:pPr eaLnBrk="1" hangingPunct="1"/>
            <a:r>
              <a:rPr lang="en-CA" altLang="en-US" sz="1800" dirty="0"/>
              <a:t>Mass Billing</a:t>
            </a:r>
          </a:p>
          <a:p>
            <a:pPr eaLnBrk="1" hangingPunct="1"/>
            <a:r>
              <a:rPr lang="en-CA" altLang="en-US" sz="1800" dirty="0"/>
              <a:t>Stock Reorder</a:t>
            </a:r>
          </a:p>
          <a:p>
            <a:pPr eaLnBrk="1" hangingPunct="1"/>
            <a:r>
              <a:rPr lang="en-CA" altLang="en-US" sz="1800" dirty="0"/>
              <a:t>Mail Merge</a:t>
            </a:r>
          </a:p>
          <a:p>
            <a:pPr eaLnBrk="1" hangingPunct="1"/>
            <a:r>
              <a:rPr lang="en-CA" altLang="en-US" sz="1800" dirty="0"/>
              <a:t>User Management</a:t>
            </a:r>
          </a:p>
          <a:p>
            <a:pPr eaLnBrk="1" hangingPunct="1"/>
            <a:endParaRPr lang="en-CA" altLang="en-US" sz="1800" dirty="0"/>
          </a:p>
          <a:p>
            <a:pPr eaLnBrk="1" hangingPunct="1"/>
            <a:r>
              <a:rPr lang="en-CA" altLang="en-US" sz="1800" dirty="0"/>
              <a:t>Accounting Status</a:t>
            </a:r>
          </a:p>
          <a:p>
            <a:pPr eaLnBrk="1" hangingPunct="1"/>
            <a:r>
              <a:rPr lang="en-CA" altLang="en-US" sz="1800" dirty="0"/>
              <a:t>Vendor Inquiry</a:t>
            </a:r>
          </a:p>
          <a:p>
            <a:pPr eaLnBrk="1" hangingPunct="1"/>
            <a:r>
              <a:rPr lang="en-CA" altLang="en-US" sz="1800" dirty="0"/>
              <a:t>Vendor Document Inquiry</a:t>
            </a:r>
          </a:p>
          <a:p>
            <a:pPr eaLnBrk="1" hangingPunct="1"/>
            <a:r>
              <a:rPr lang="en-CA" altLang="en-US" sz="1800" dirty="0"/>
              <a:t>Sales History Inquiry</a:t>
            </a:r>
          </a:p>
          <a:p>
            <a:pPr eaLnBrk="1" hangingPunct="1"/>
            <a:endParaRPr lang="en-CA" altLang="en-US" sz="1800" dirty="0"/>
          </a:p>
          <a:p>
            <a:pPr eaLnBrk="1" hangingPunct="1"/>
            <a:r>
              <a:rPr lang="en-CA" altLang="en-US" sz="1800" dirty="0"/>
              <a:t>Menu Options</a:t>
            </a:r>
          </a:p>
          <a:p>
            <a:pPr eaLnBrk="1" hangingPunct="1"/>
            <a:r>
              <a:rPr lang="en-CA" altLang="en-US" sz="1800" dirty="0"/>
              <a:t>Fix Item Valuation Errors</a:t>
            </a:r>
          </a:p>
          <a:p>
            <a:pPr eaLnBrk="1" hangingPunct="1"/>
            <a:r>
              <a:rPr lang="en-CA" altLang="en-US" sz="1800" dirty="0"/>
              <a:t>Set Recurring Dates</a:t>
            </a:r>
          </a:p>
          <a:p>
            <a:pPr eaLnBrk="1" hangingPunct="1"/>
            <a:r>
              <a:rPr lang="en-CA" altLang="en-US" sz="1800" dirty="0"/>
              <a:t>Sync Timecards</a:t>
            </a:r>
          </a:p>
          <a:p>
            <a:pPr eaLnBrk="1" hangingPunct="1"/>
            <a:endParaRPr lang="en-CA" altLang="en-US" sz="1800" dirty="0">
              <a:solidFill>
                <a:srgbClr val="000000"/>
              </a:solidFill>
            </a:endParaRPr>
          </a:p>
          <a:p>
            <a:pPr eaLnBrk="1" hangingPunct="1"/>
            <a:endParaRPr lang="en-US" alt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127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63" y="2203450"/>
            <a:ext cx="57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330200" y="177800"/>
            <a:ext cx="8780463" cy="60801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G/L Accounts – Details</a:t>
            </a: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1308100"/>
            <a:ext cx="4741862" cy="51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2932113"/>
            <a:ext cx="4257675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88" y="1143000"/>
            <a:ext cx="20478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148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299575" cy="608012"/>
          </a:xfrm>
        </p:spPr>
        <p:txBody>
          <a:bodyPr/>
          <a:lstStyle/>
          <a:p>
            <a:pPr eaLnBrk="1" hangingPunct="1"/>
            <a:r>
              <a:rPr lang="en-US" altLang="en-US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Extended G/L Accounts – Notes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0200" y="1495425"/>
            <a:ext cx="11042650" cy="42862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Uses Sage 300 objects for source and destination copying</a:t>
            </a:r>
          </a:p>
          <a:p>
            <a:pPr lvl="1" eaLnBrk="1" hangingPunct="1">
              <a:defRPr/>
            </a:pP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Requires 2 Lanpaks on older versions of Sage 300</a:t>
            </a:r>
          </a:p>
          <a:p>
            <a:pPr eaLnBrk="1" hangingPunct="1">
              <a:defRPr/>
            </a:pPr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>
              <a:defRPr/>
            </a:pP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No operation will copy balances</a:t>
            </a:r>
          </a:p>
          <a:p>
            <a:pPr eaLnBrk="1" hangingPunct="1">
              <a:defRPr/>
            </a:pPr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>
              <a:defRPr/>
            </a:pP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Operations</a:t>
            </a:r>
          </a:p>
          <a:p>
            <a:pPr lvl="1" eaLnBrk="1" hangingPunct="1">
              <a:defRPr/>
            </a:pP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Insert Only – safe</a:t>
            </a:r>
          </a:p>
          <a:p>
            <a:pPr lvl="1" eaLnBrk="1" hangingPunct="1">
              <a:defRPr/>
            </a:pP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Update Account Description Only – safe</a:t>
            </a:r>
          </a:p>
          <a:p>
            <a:pPr lvl="1" eaLnBrk="1" hangingPunct="1">
              <a:defRPr/>
            </a:pP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Full Update – merges optional fields, will change account type, etc.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828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agenta">
  <a:themeElements>
    <a:clrScheme name="Magenta">
      <a:dk1>
        <a:srgbClr val="2B2421"/>
      </a:dk1>
      <a:lt1>
        <a:sysClr val="window" lastClr="FFFFFF"/>
      </a:lt1>
      <a:dk2>
        <a:srgbClr val="44546A"/>
      </a:dk2>
      <a:lt2>
        <a:srgbClr val="E7E6E6"/>
      </a:lt2>
      <a:accent1>
        <a:srgbClr val="ED1C5F"/>
      </a:accent1>
      <a:accent2>
        <a:srgbClr val="8E8A86"/>
      </a:accent2>
      <a:accent3>
        <a:srgbClr val="C6BEB8"/>
      </a:accent3>
      <a:accent4>
        <a:srgbClr val="ECE9E5"/>
      </a:accent4>
      <a:accent5>
        <a:srgbClr val="A59F98"/>
      </a:accent5>
      <a:accent6>
        <a:srgbClr val="DAD3CC"/>
      </a:accent6>
      <a:hlink>
        <a:srgbClr val="1963F6"/>
      </a:hlink>
      <a:folHlink>
        <a:srgbClr val="1963F6"/>
      </a:folHlink>
    </a:clrScheme>
    <a:fontScheme name="Sag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81E29A2-1F45-4EF4-9198-633BD3794DF4}" vid="{013C412F-4D8D-4D09-B36F-15C7E3976DED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3861</TotalTime>
  <Words>691</Words>
  <Application>Microsoft Office PowerPoint</Application>
  <PresentationFormat>Widescreen</PresentationFormat>
  <Paragraphs>216</Paragraphs>
  <Slides>25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Tahoma</vt:lpstr>
      <vt:lpstr>Office Theme</vt:lpstr>
      <vt:lpstr>Magenta</vt:lpstr>
      <vt:lpstr>1_Office Theme</vt:lpstr>
      <vt:lpstr>2_Office Theme</vt:lpstr>
      <vt:lpstr>PowerPoint Presentation</vt:lpstr>
      <vt:lpstr>300cloud?</vt:lpstr>
      <vt:lpstr>300cloud?</vt:lpstr>
      <vt:lpstr>300cloud?</vt:lpstr>
      <vt:lpstr>300cloud?</vt:lpstr>
      <vt:lpstr>Names of TPT Programs</vt:lpstr>
      <vt:lpstr>49 Tools</vt:lpstr>
      <vt:lpstr>Extended G/L Accounts – Details</vt:lpstr>
      <vt:lpstr>Extended G/L Accounts – Notes</vt:lpstr>
      <vt:lpstr>Extended Functionality Copying</vt:lpstr>
      <vt:lpstr>Extended PO Entry</vt:lpstr>
      <vt:lpstr>Extended Order Entry</vt:lpstr>
      <vt:lpstr>Extended Order Entry</vt:lpstr>
      <vt:lpstr>Hundreds of Operations</vt:lpstr>
      <vt:lpstr>Clean Up – Complete Orders</vt:lpstr>
      <vt:lpstr>Catch Up – Update Orders</vt:lpstr>
      <vt:lpstr>Update Orders – Notes</vt:lpstr>
      <vt:lpstr>Matching Payments – Apply Documents</vt:lpstr>
      <vt:lpstr>Inquiry</vt:lpstr>
      <vt:lpstr>Accounting Status</vt:lpstr>
      <vt:lpstr>Vendor Inquiry</vt:lpstr>
      <vt:lpstr>Sales History Inquiry</vt:lpstr>
      <vt:lpstr>49 Tools</vt:lpstr>
      <vt:lpstr>Hiding Tools – With or Without Security</vt:lpstr>
      <vt:lpstr>Learn More About</vt:lpstr>
    </vt:vector>
  </TitlesOfParts>
  <Company>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TaiRox Software Inc</dc:title>
  <dc:creator>Don Thomson</dc:creator>
  <cp:lastModifiedBy>Don Thomson</cp:lastModifiedBy>
  <cp:revision>369</cp:revision>
  <cp:lastPrinted>2017-08-11T20:16:33Z</cp:lastPrinted>
  <dcterms:created xsi:type="dcterms:W3CDTF">2010-07-06T18:35:00Z</dcterms:created>
  <dcterms:modified xsi:type="dcterms:W3CDTF">2019-03-26T19:18:08Z</dcterms:modified>
</cp:coreProperties>
</file>