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49" r:id="rId2"/>
    <p:sldMasterId id="2147483879" r:id="rId3"/>
  </p:sldMasterIdLst>
  <p:notesMasterIdLst>
    <p:notesMasterId r:id="rId20"/>
  </p:notesMasterIdLst>
  <p:handoutMasterIdLst>
    <p:handoutMasterId r:id="rId21"/>
  </p:handoutMasterIdLst>
  <p:sldIdLst>
    <p:sldId id="256" r:id="rId4"/>
    <p:sldId id="406" r:id="rId5"/>
    <p:sldId id="362" r:id="rId6"/>
    <p:sldId id="364" r:id="rId7"/>
    <p:sldId id="373" r:id="rId8"/>
    <p:sldId id="349" r:id="rId9"/>
    <p:sldId id="356" r:id="rId10"/>
    <p:sldId id="379" r:id="rId11"/>
    <p:sldId id="416" r:id="rId12"/>
    <p:sldId id="410" r:id="rId13"/>
    <p:sldId id="411" r:id="rId14"/>
    <p:sldId id="368" r:id="rId15"/>
    <p:sldId id="412" r:id="rId16"/>
    <p:sldId id="413" r:id="rId17"/>
    <p:sldId id="414" r:id="rId18"/>
    <p:sldId id="405" r:id="rId19"/>
  </p:sldIdLst>
  <p:sldSz cx="12192000" cy="6858000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B39"/>
    <a:srgbClr val="F8EDEC"/>
    <a:srgbClr val="EB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5" autoAdjust="0"/>
    <p:restoredTop sz="94682" autoAdjust="0"/>
  </p:normalViewPr>
  <p:slideViewPr>
    <p:cSldViewPr snapToGrid="0" snapToObjects="1">
      <p:cViewPr varScale="1">
        <p:scale>
          <a:sx n="101" d="100"/>
          <a:sy n="101" d="100"/>
        </p:scale>
        <p:origin x="69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4E0E6BD-0FFF-4AA4-99D1-A347A194E90F}" type="datetimeFigureOut">
              <a:rPr lang="en-US"/>
              <a:pPr>
                <a:defRPr/>
              </a:pPr>
              <a:t>3/28/2019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10A1C19-5D24-4ACA-BDC4-9C297C4A19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39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5838BCD-8BEF-4931-9FDF-D4E5DDD53939}" type="datetimeFigureOut">
              <a:rPr lang="en-US"/>
              <a:pPr>
                <a:defRPr/>
              </a:pPr>
              <a:t>3/28/2019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3" y="4415077"/>
            <a:ext cx="5608954" cy="4183539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wrap="square" lIns="91330" tIns="45665" rIns="91330" bIns="456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BDC648-7141-4B12-839A-C1EF0ABF29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501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85B2C-25D4-43F5-9D27-A582ED0AA0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497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85B2C-25D4-43F5-9D27-A582ED0AA0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596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38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85B2C-25D4-43F5-9D27-A582ED0AA0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355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85B2C-25D4-43F5-9D27-A582ED0AA0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007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85B2C-25D4-43F5-9D27-A582ED0AA0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970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09F709-A1E5-4C45-99F4-69B82C9B688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339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0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12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8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608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95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09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85B2C-25D4-43F5-9D27-A582ED0AA0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28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85B2C-25D4-43F5-9D27-A582ED0AA0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85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44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2669994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1853649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116232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6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rgbClr val="2B242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2722069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7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2969539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8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569206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9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4269950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0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1349307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4039719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339028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28" y="169539"/>
            <a:ext cx="8868833" cy="608231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12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3197596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1021345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slide blue">
    <p:bg>
      <p:bgPr>
        <a:solidFill>
          <a:srgbClr val="2E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1836966"/>
            <a:ext cx="11232001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75514" y="368249"/>
            <a:ext cx="1250700" cy="3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32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white with magent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0" y="1836966"/>
            <a:ext cx="11232000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rgbClr val="ED1C5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A6A6A6"/>
                </a:solidFill>
              </a:defRPr>
            </a:lvl1pPr>
          </a:lstStyle>
          <a:p>
            <a:r>
              <a:rPr lang="en-US" dirty="0"/>
              <a:t>Sage Connect 2016</a:t>
            </a:r>
          </a:p>
        </p:txBody>
      </p:sp>
    </p:spTree>
    <p:extLst>
      <p:ext uri="{BB962C8B-B14F-4D97-AF65-F5344CB8AC3E}">
        <p14:creationId xmlns:p14="http://schemas.microsoft.com/office/powerpoint/2010/main" val="2992688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white with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1836966"/>
            <a:ext cx="11232001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602DAFC4-D88A-4BC0-B8C7-23DC5C991984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38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t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1" y="1380225"/>
            <a:ext cx="11236235" cy="5028739"/>
          </a:xfrm>
        </p:spPr>
        <p:txBody>
          <a:bodyPr anchor="t" anchorCtr="0"/>
          <a:lstStyle>
            <a:lvl1pPr algn="l">
              <a:defRPr sz="5333" spc="-133" baseline="0">
                <a:solidFill>
                  <a:srgbClr val="ED1C5F"/>
                </a:solidFill>
              </a:defRPr>
            </a:lvl1pPr>
          </a:lstStyle>
          <a:p>
            <a:r>
              <a:rPr lang="en-US" noProof="0"/>
              <a:t>Click to edit master title style this can contain lots of text which is great for an introduction to a concept or a narrative that requires emphasis.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602DAFC4-D88A-4BC0-B8C7-23DC5C991984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674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480005" y="1366944"/>
            <a:ext cx="11231999" cy="5042021"/>
          </a:xfrm>
        </p:spPr>
        <p:txBody>
          <a:bodyPr/>
          <a:lstStyle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602DAFC4-D88A-4BC0-B8C7-23DC5C991984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10962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6">
          <p15:clr>
            <a:srgbClr val="FBAE40"/>
          </p15:clr>
        </p15:guide>
        <p15:guide id="4" pos="557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3838">
          <p15:clr>
            <a:srgbClr val="FBAE40"/>
          </p15:clr>
        </p15:guide>
        <p15:guide id="7" orient="horz" pos="4133">
          <p15:clr>
            <a:srgbClr val="FBAE40"/>
          </p15:clr>
        </p15:guide>
        <p15:guide id="8" orient="horz" pos="132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5" y="1366945"/>
            <a:ext cx="5487140" cy="5042020"/>
          </a:xfrm>
        </p:spPr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gray">
          <a:xfrm>
            <a:off x="6224865" y="1366945"/>
            <a:ext cx="5487140" cy="5042020"/>
          </a:xfrm>
        </p:spPr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85BBC8D-9318-46F5-A3EA-3500015B7268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1093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5" y="1366945"/>
            <a:ext cx="5487140" cy="50420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EF425C5-0C2E-44EF-8C53-FE14C551D8D7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6233189" y="1366945"/>
            <a:ext cx="5478811" cy="2435119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gray">
          <a:xfrm>
            <a:off x="6233189" y="3973846"/>
            <a:ext cx="5478811" cy="2435119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2554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5" y="1366946"/>
            <a:ext cx="5487140" cy="504202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5DFC28B-2486-4AFE-A947-1CBC8239F474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6233189" y="1373865"/>
            <a:ext cx="2626139" cy="2424471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4"/>
          </p:nvPr>
        </p:nvSpPr>
        <p:spPr bwMode="gray">
          <a:xfrm>
            <a:off x="9085863" y="1373865"/>
            <a:ext cx="2626139" cy="2424471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5"/>
          </p:nvPr>
        </p:nvSpPr>
        <p:spPr bwMode="gray">
          <a:xfrm>
            <a:off x="6233189" y="3984498"/>
            <a:ext cx="2626139" cy="2424471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6"/>
          </p:nvPr>
        </p:nvSpPr>
        <p:spPr bwMode="gray">
          <a:xfrm>
            <a:off x="9085863" y="3984498"/>
            <a:ext cx="2626139" cy="2424471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45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528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3" y="1366944"/>
            <a:ext cx="4740071" cy="50424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gray">
          <a:xfrm>
            <a:off x="5397626" y="1363437"/>
            <a:ext cx="6314377" cy="5045991"/>
          </a:xfrm>
        </p:spPr>
        <p:txBody>
          <a:bodyPr/>
          <a:lstStyle>
            <a:lvl1pPr>
              <a:spcBef>
                <a:spcPts val="0"/>
              </a:spcBef>
              <a:defRPr sz="4267" b="0" spc="-133" baseline="0">
                <a:solidFill>
                  <a:srgbClr val="ED1C5F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 remember to resize text based on size of quote or copy.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6B8A50-6E78-47E0-B046-83413B4F893B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8751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 bwMode="gray">
          <a:xfrm>
            <a:off x="5397624" y="1366945"/>
            <a:ext cx="6314376" cy="50420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3" y="1366945"/>
            <a:ext cx="4740071" cy="50420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645143C-BFA6-4AB3-BEF7-8418497D434D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9988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80000" y="4438836"/>
            <a:ext cx="11232000" cy="1771848"/>
          </a:xfrm>
        </p:spPr>
        <p:txBody>
          <a:bodyPr anchor="b" anchorCtr="0"/>
          <a:lstStyle>
            <a:lvl1pPr>
              <a:spcBef>
                <a:spcPts val="0"/>
              </a:spcBef>
              <a:defRPr sz="2133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 you can enter a caption for the photo here.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2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10458475" y="368249"/>
            <a:ext cx="1250700" cy="358875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88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45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28" y="169539"/>
            <a:ext cx="8868833" cy="608231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14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79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94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x9 iStock_000003833472_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61301" y="374377"/>
            <a:ext cx="1251712" cy="4768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1836966"/>
            <a:ext cx="11232001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8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0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1836966"/>
            <a:ext cx="11232001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0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4" y="1836966"/>
            <a:ext cx="4795517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4" y="4864966"/>
            <a:ext cx="4795517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3/28/2019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7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204139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131542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88693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  <a:endParaRPr lang="en-US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rgbClr val="008B3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9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75" y="274638"/>
            <a:ext cx="15970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8B39"/>
          </a:solidFill>
          <a:latin typeface="Tahoma"/>
          <a:ea typeface="ＭＳ Ｐゴシック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/>
          <a:ea typeface="ＭＳ Ｐゴシック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ahoma"/>
          <a:ea typeface="ＭＳ Ｐゴシック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ＭＳ Ｐゴシック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Tahoma"/>
          <a:ea typeface="ＭＳ Ｐゴシック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ahoma"/>
          <a:ea typeface="ＭＳ Ｐゴシック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61300" y="374377"/>
            <a:ext cx="1251712" cy="4768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80000" y="374377"/>
            <a:ext cx="9895392" cy="10011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80000" y="1375561"/>
            <a:ext cx="11232000" cy="50334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A6A6A6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</a:rPr>
              <a:t>Sage Connect 2016</a:t>
            </a:r>
            <a:endParaRPr lang="en-US" dirty="0"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123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  <p:sldLayoutId id="2147483875" r:id="rId26"/>
    <p:sldLayoutId id="2147483876" r:id="rId27"/>
    <p:sldLayoutId id="2147483877" r:id="rId28"/>
    <p:sldLayoutId id="2147483878" r:id="rId29"/>
  </p:sldLayoutIdLst>
  <p:hf hdr="0" ft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kern="1200" spc="-67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333"/>
        </a:spcBef>
        <a:buFont typeface="Arial" panose="020B0604020202020204" pitchFamily="34" charset="0"/>
        <a:buNone/>
        <a:defRPr sz="2400" b="0" kern="1200" spc="-27" baseline="0">
          <a:solidFill>
            <a:schemeClr val="tx1"/>
          </a:solidFill>
          <a:latin typeface="+mn-lt"/>
          <a:ea typeface="+mn-ea"/>
          <a:cs typeface="+mn-cs"/>
        </a:defRPr>
      </a:lvl1pPr>
      <a:lvl2pPr marL="243411" indent="-243411" algn="l" defTabSz="1219170" rtl="0" eaLnBrk="1" latinLnBrk="0" hangingPunct="1">
        <a:lnSpc>
          <a:spcPct val="11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•"/>
        <a:defRPr sz="2400" kern="1200" spc="-27" baseline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2828" algn="l" defTabSz="1219170" rtl="0" eaLnBrk="1" latinLnBrk="0" hangingPunct="1">
        <a:lnSpc>
          <a:spcPct val="11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−"/>
        <a:defRPr sz="1867" kern="1200" spc="-27" baseline="0">
          <a:solidFill>
            <a:schemeClr val="tx1"/>
          </a:solidFill>
          <a:latin typeface="+mn-lt"/>
          <a:ea typeface="+mn-ea"/>
          <a:cs typeface="+mn-cs"/>
        </a:defRPr>
      </a:lvl3pPr>
      <a:lvl4pPr marL="719649" indent="-243411" algn="l" defTabSz="1219170" rtl="0" eaLnBrk="1" latinLnBrk="0" hangingPunct="1">
        <a:lnSpc>
          <a:spcPct val="11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•"/>
        <a:defRPr sz="1600" kern="1200" spc="-27" baseline="0">
          <a:solidFill>
            <a:schemeClr val="tx1"/>
          </a:solidFill>
          <a:latin typeface="+mn-lt"/>
          <a:ea typeface="+mn-ea"/>
          <a:cs typeface="+mn-cs"/>
        </a:defRPr>
      </a:lvl4pPr>
      <a:lvl5pPr marL="950360" indent="-230712" algn="l" defTabSz="1219170" rtl="0" eaLnBrk="1" latinLnBrk="0" hangingPunct="1">
        <a:lnSpc>
          <a:spcPct val="11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−"/>
        <a:defRPr sz="1600" kern="1200" spc="-27" baseline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226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1321">
          <p15:clr>
            <a:srgbClr val="F26B43"/>
          </p15:clr>
        </p15:guide>
        <p15:guide id="7" orient="horz" pos="3838">
          <p15:clr>
            <a:srgbClr val="F26B43"/>
          </p15:clr>
        </p15:guide>
        <p15:guide id="8" orient="horz" pos="41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88693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  <a:endParaRPr lang="en-US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  <a:endParaRPr lang="en-US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rgbClr val="008B3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3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75" y="274638"/>
            <a:ext cx="15970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80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8B39"/>
          </a:solidFill>
          <a:latin typeface="Tahoma"/>
          <a:ea typeface="ＭＳ Ｐゴシック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/>
          <a:ea typeface="ＭＳ Ｐゴシック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ahoma"/>
          <a:ea typeface="ＭＳ Ｐゴシック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ＭＳ Ｐゴシック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Tahoma"/>
          <a:ea typeface="ＭＳ Ｐゴシック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ahoma"/>
          <a:ea typeface="ＭＳ Ｐゴシック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://www.tairox.com/" TargetMode="External"/><Relationship Id="rId5" Type="http://schemas.openxmlformats.org/officeDocument/2006/relationships/hyperlink" Target="https://www.tairox.com/tairox-crm-for-sage-300-erp-accpac.html" TargetMode="External"/><Relationship Id="rId4" Type="http://schemas.openxmlformats.org/officeDocument/2006/relationships/hyperlink" Target="http://www.youtube.com/TaiRoxSoftwar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tairox_ball_g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225425"/>
            <a:ext cx="58801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066" y="2105246"/>
            <a:ext cx="9534107" cy="14332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Send Documents to Multiple Contacts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0580007" cy="1504477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17F4B-FC44-4919-8421-3131356FE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4" y="791259"/>
            <a:ext cx="9877641" cy="589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78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Demonstration Guide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0580007" cy="1504477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FE2B5-3419-4DAB-A950-C1482A75C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971" y="729618"/>
            <a:ext cx="9244057" cy="59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Compare $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4508" y="5870643"/>
            <a:ext cx="10657004" cy="61284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Note: 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Volume discounts kick-in earlier with 1 licensing scheme</a:t>
            </a:r>
          </a:p>
          <a:p>
            <a:pPr lvl="1" eaLnBrk="1" hangingPunct="1"/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821" y="3710317"/>
            <a:ext cx="4619625" cy="1857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155" y="991558"/>
            <a:ext cx="64198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0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TaiRox CRMc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67FEF3-881A-4D4A-97FD-2FAC00D07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" y="862023"/>
            <a:ext cx="10344150" cy="58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20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TaiRox CRMc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F3E15-74C3-4F99-A2E5-EFEA531F4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93" y="811334"/>
            <a:ext cx="9965014" cy="58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58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TaiRox CRMc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0CC819-0ED8-465C-B3D8-D23E6D520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884" y="777875"/>
            <a:ext cx="8459116" cy="592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53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85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Learn More About CRM</a:t>
            </a:r>
          </a:p>
        </p:txBody>
      </p:sp>
      <p:pic>
        <p:nvPicPr>
          <p:cNvPr id="4403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18" y="1809750"/>
            <a:ext cx="953452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123825" y="4699000"/>
            <a:ext cx="11744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CA" altLang="en-US" sz="3200" dirty="0">
                <a:solidFill>
                  <a:srgbClr val="000000"/>
                </a:solidFill>
                <a:hlinkClick r:id="rId4"/>
              </a:rPr>
              <a:t>http://www.youtube.com/TaiRoxSoftware/</a:t>
            </a:r>
            <a:r>
              <a:rPr lang="en-CA" altLang="en-US" sz="3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A59BD6B-7A13-4729-9737-EB359F036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3756025"/>
            <a:ext cx="11744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CA" altLang="en-US" sz="3200" dirty="0">
                <a:solidFill>
                  <a:srgbClr val="000000"/>
                </a:solidFill>
                <a:hlinkClick r:id="rId5"/>
              </a:rPr>
              <a:t>https://www.tairox.com/tairox-crm-for-sage-300-erp-accpac.html</a:t>
            </a:r>
            <a:endParaRPr lang="en-CA" altLang="en-US" sz="3200" dirty="0">
              <a:solidFill>
                <a:srgbClr val="000000"/>
              </a:solidFill>
              <a:hlinkClick r:id="rId4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E2ADFA2-9881-473C-800A-DBFF37FC1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5603875"/>
            <a:ext cx="11744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CA" altLang="en-US" sz="3200" dirty="0">
                <a:solidFill>
                  <a:srgbClr val="000000"/>
                </a:solidFill>
                <a:hlinkClick r:id="rId6"/>
              </a:rPr>
              <a:t>http://www.tairox.com</a:t>
            </a:r>
            <a:endParaRPr lang="en-CA" alt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6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Agenda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E070CE-D40C-444D-B468-DD84C99E0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77" y="1394302"/>
            <a:ext cx="9341898" cy="369204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TaiRox CRM Review</a:t>
            </a: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What’s New</a:t>
            </a:r>
          </a:p>
          <a:p>
            <a:pPr lvl="1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June 2018: cases, customer aging, notes</a:t>
            </a:r>
          </a:p>
          <a:p>
            <a:pPr lvl="1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September 2018: single send invoices to multiple contacts</a:t>
            </a:r>
          </a:p>
          <a:p>
            <a:pPr lvl="1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March 2019: bulk send invoices to multiple contacts</a:t>
            </a:r>
          </a:p>
          <a:p>
            <a:pPr lvl="1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March 2019: notes Fields &gt; 250 characters</a:t>
            </a: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TaiRox CRMc Update</a:t>
            </a:r>
          </a:p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42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TaiRox CRM is …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366F03-E325-4B9F-95D9-D990EDE2A802}"/>
              </a:ext>
            </a:extLst>
          </p:cNvPr>
          <p:cNvSpPr txBox="1">
            <a:spLocks/>
          </p:cNvSpPr>
          <p:nvPr/>
        </p:nvSpPr>
        <p:spPr bwMode="auto">
          <a:xfrm>
            <a:off x="615426" y="689452"/>
            <a:ext cx="10961147" cy="103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/>
                <a:ea typeface="ＭＳ Ｐゴシック" charset="-128"/>
                <a:cs typeface="Tahom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Tahoma"/>
                <a:ea typeface="ＭＳ Ｐゴシック" charset="-128"/>
                <a:cs typeface="Tahom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Tahom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Tahoma"/>
                <a:ea typeface="ＭＳ Ｐゴシック" charset="-128"/>
                <a:cs typeface="Tahom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Tahoma"/>
                <a:ea typeface="ＭＳ Ｐゴシック" charset="-128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en-US" sz="36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Sage 300 </a:t>
            </a:r>
            <a:r>
              <a:rPr lang="en-US" altLang="en-US" sz="3600" u="sng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Accounting Oriented</a:t>
            </a:r>
            <a:r>
              <a:rPr lang="en-US" altLang="en-US" sz="36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 CRM Functionality</a:t>
            </a: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8C6C3-EF24-4078-AF46-9FCA66274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37" y="1418732"/>
            <a:ext cx="8164326" cy="52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TaiRox CRM is Sage 300 Oriented 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937166"/>
            <a:ext cx="11508768" cy="486052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Hardware</a:t>
            </a: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Desktop</a:t>
            </a:r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Licensing Scheme: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Lanpaks</a:t>
            </a: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Database Admin: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DBDump &amp; DBLoad</a:t>
            </a: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Customization Method: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Optional Fields</a:t>
            </a: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Data Format &amp; Sizes</a:t>
            </a: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Data Activation</a:t>
            </a: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Users &amp; Permissions</a:t>
            </a: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Translations</a:t>
            </a: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Reporting Tools &amp; Versions</a:t>
            </a: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Software Stack, Icons, Finders, etc.</a:t>
            </a:r>
          </a:p>
          <a:p>
            <a:pPr eaLnBrk="1" hangingPunct="1"/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55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TaiRox CRM Demonstration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4"/>
            <a:ext cx="10236276" cy="5444751"/>
          </a:xfrm>
        </p:spPr>
        <p:txBody>
          <a:bodyPr/>
          <a:lstStyle/>
          <a:p>
            <a:pPr eaLnBrk="1" hangingPunct="1"/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Everything you want to see is one-click away</a:t>
            </a:r>
          </a:p>
          <a:p>
            <a:pPr eaLnBrk="1" hangingPunct="1"/>
            <a:endParaRPr lang="en-CA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Operation is lightning fast for an SDK application</a:t>
            </a:r>
          </a:p>
          <a:p>
            <a:pPr eaLnBrk="1" hangingPunct="1"/>
            <a:endParaRPr lang="en-CA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Searches like an internet search engine</a:t>
            </a:r>
          </a:p>
          <a:p>
            <a:pPr eaLnBrk="1" hangingPunct="1"/>
            <a:endParaRPr lang="en-CA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Visible social media integration</a:t>
            </a:r>
          </a:p>
          <a:p>
            <a:pPr eaLnBrk="1" hangingPunct="1"/>
            <a:endParaRPr lang="en-CA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Every change to every field for every entity is kept forever</a:t>
            </a:r>
            <a:endParaRPr lang="en-CA" altLang="en-US" dirty="0">
              <a:solidFill>
                <a:srgbClr val="FF0000"/>
              </a:solidFill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4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Companies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50F25-32EE-44EA-A713-2DE20B719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777875"/>
            <a:ext cx="9601200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36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Contacts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0580007" cy="1504477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35AAC-4CE3-47C1-8FC0-CA64358AF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840" y="843018"/>
            <a:ext cx="7004320" cy="58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0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Easy to Demo, Easy to Evaluate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0580007" cy="1504477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1B317-9BEA-4001-9DC0-DCC30A7EA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138237"/>
            <a:ext cx="105537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14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Customer Aging and Cases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0580007" cy="1504477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81DC2-ECFF-49E5-B9CB-B1CCBC4A5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3" y="777875"/>
            <a:ext cx="6786562" cy="3982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CAC62D-E643-416C-B26E-DD451BFEB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808" y="2705993"/>
            <a:ext cx="7678192" cy="39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09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agenta">
  <a:themeElements>
    <a:clrScheme name="Magenta">
      <a:dk1>
        <a:srgbClr val="2B2421"/>
      </a:dk1>
      <a:lt1>
        <a:sysClr val="window" lastClr="FFFFFF"/>
      </a:lt1>
      <a:dk2>
        <a:srgbClr val="44546A"/>
      </a:dk2>
      <a:lt2>
        <a:srgbClr val="E7E6E6"/>
      </a:lt2>
      <a:accent1>
        <a:srgbClr val="ED1C5F"/>
      </a:accent1>
      <a:accent2>
        <a:srgbClr val="8E8A86"/>
      </a:accent2>
      <a:accent3>
        <a:srgbClr val="C6BEB8"/>
      </a:accent3>
      <a:accent4>
        <a:srgbClr val="ECE9E5"/>
      </a:accent4>
      <a:accent5>
        <a:srgbClr val="A59F98"/>
      </a:accent5>
      <a:accent6>
        <a:srgbClr val="DAD3CC"/>
      </a:accent6>
      <a:hlink>
        <a:srgbClr val="1963F6"/>
      </a:hlink>
      <a:folHlink>
        <a:srgbClr val="1963F6"/>
      </a:folHlink>
    </a:clrScheme>
    <a:fontScheme name="Sag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81E29A2-1F45-4EF4-9198-633BD3794DF4}" vid="{013C412F-4D8D-4D09-B36F-15C7E3976DE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4160</TotalTime>
  <Words>236</Words>
  <Application>Microsoft Office PowerPoint</Application>
  <PresentationFormat>Widescreen</PresentationFormat>
  <Paragraphs>102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Tahoma</vt:lpstr>
      <vt:lpstr>Office Theme</vt:lpstr>
      <vt:lpstr>Magenta</vt:lpstr>
      <vt:lpstr>1_Office Theme</vt:lpstr>
      <vt:lpstr>PowerPoint Presentation</vt:lpstr>
      <vt:lpstr>Agenda</vt:lpstr>
      <vt:lpstr>TaiRox CRM is … </vt:lpstr>
      <vt:lpstr>TaiRox CRM is Sage 300 Oriented </vt:lpstr>
      <vt:lpstr>TaiRox CRM Demonstration</vt:lpstr>
      <vt:lpstr>Companies</vt:lpstr>
      <vt:lpstr>Contacts</vt:lpstr>
      <vt:lpstr>Easy to Demo, Easy to Evaluate</vt:lpstr>
      <vt:lpstr>Customer Aging and Cases</vt:lpstr>
      <vt:lpstr>Send Documents to Multiple Contacts</vt:lpstr>
      <vt:lpstr>Demonstration Guide</vt:lpstr>
      <vt:lpstr>Compare $</vt:lpstr>
      <vt:lpstr>TaiRox CRMc</vt:lpstr>
      <vt:lpstr>TaiRox CRMc</vt:lpstr>
      <vt:lpstr>TaiRox CRMc</vt:lpstr>
      <vt:lpstr>Learn More About CRM</vt:lpstr>
    </vt:vector>
  </TitlesOfParts>
  <Company>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TaiRox Software Inc</dc:title>
  <dc:creator>Don Thomson</dc:creator>
  <cp:lastModifiedBy>Don Thomson</cp:lastModifiedBy>
  <cp:revision>382</cp:revision>
  <cp:lastPrinted>2017-08-11T20:16:33Z</cp:lastPrinted>
  <dcterms:created xsi:type="dcterms:W3CDTF">2010-07-06T18:35:00Z</dcterms:created>
  <dcterms:modified xsi:type="dcterms:W3CDTF">2019-03-28T19:11:51Z</dcterms:modified>
</cp:coreProperties>
</file>