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85" r:id="rId2"/>
    <p:sldMasterId id="2147483905" r:id="rId3"/>
  </p:sldMasterIdLst>
  <p:notesMasterIdLst>
    <p:notesMasterId r:id="rId25"/>
  </p:notesMasterIdLst>
  <p:handoutMasterIdLst>
    <p:handoutMasterId r:id="rId26"/>
  </p:handoutMasterIdLst>
  <p:sldIdLst>
    <p:sldId id="256" r:id="rId4"/>
    <p:sldId id="361" r:id="rId5"/>
    <p:sldId id="379" r:id="rId6"/>
    <p:sldId id="382" r:id="rId7"/>
    <p:sldId id="383" r:id="rId8"/>
    <p:sldId id="396" r:id="rId9"/>
    <p:sldId id="397" r:id="rId10"/>
    <p:sldId id="406" r:id="rId11"/>
    <p:sldId id="400" r:id="rId12"/>
    <p:sldId id="399" r:id="rId13"/>
    <p:sldId id="364" r:id="rId14"/>
    <p:sldId id="376" r:id="rId15"/>
    <p:sldId id="335" r:id="rId16"/>
    <p:sldId id="372" r:id="rId17"/>
    <p:sldId id="363" r:id="rId18"/>
    <p:sldId id="374" r:id="rId19"/>
    <p:sldId id="375" r:id="rId20"/>
    <p:sldId id="405" r:id="rId21"/>
    <p:sldId id="366" r:id="rId22"/>
    <p:sldId id="378" r:id="rId23"/>
    <p:sldId id="387" r:id="rId24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1DE"/>
    <a:srgbClr val="BDEEFF"/>
    <a:srgbClr val="F8EDEC"/>
    <a:srgbClr val="0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70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42DBA0C-417E-48F6-9BDF-9137C96841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4E1DC2D-4923-4288-9039-12A8EEA22E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3ADC15B-1777-46CE-8CE5-926D6AD82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49B8EC-87D2-44F4-96E6-3AD65E220E8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8355EE6-526A-4A26-B4E0-F274F657A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53F34D8-8197-47B9-BDC5-DE1A637EE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91EED91-DE36-4210-AA54-4C5C65898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CBE043-F50B-4006-ADD4-5E54C1D330D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7667744C-BDC4-4517-B577-F0E9E6031D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F606BF2-5B24-4CD8-97F6-0C1FCDB551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C64EF6E-4C70-4DE2-A830-7CBAF374B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68E866-247B-4DF1-B95F-8542C64CCB4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FB7E9FB-307C-4952-8514-AD6BF366F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133A1E0B-8590-4B0B-ADCE-CB488D24BC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9CE6081-0A44-47FD-8223-68912369A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BAB47C-F4D2-4180-9B71-ABA7BF3EE33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23A1AE-9C21-402A-841E-99F77768985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12D9FAB-36E2-466A-9D45-1AF70A7E80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332B0B7-AF05-41D1-A0CE-C64253DD37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CA77F95-DC5D-420A-9DA2-2E694BF53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89538F-2151-478E-8181-CF8FAEB112C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D36FA64-C0DF-4053-B270-2AB7230F0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2EFC9B8-17BE-4DDE-9F55-B1A3F05CD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7CC1FB9-EB73-4CF8-9066-9E89A5FA6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8A2773-82B3-4DD2-8DB1-6C32BC0D2A3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C30B2AE-B955-40D5-A5E9-03CA9E98D2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36378F2-CCAF-46A2-A4FA-30C6C6590B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F7D339F-D9EB-4BA7-9225-526D905B6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091F0B-1F87-431A-9047-14A74D06045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024BA6E-72DA-4191-8572-B5BC794A57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A08FF9C-569B-4E60-BBEB-4D81732D3C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C43A889-A81A-46BC-A96D-FC95F1705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72FF8-C6E5-4575-B367-C2B57F1801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500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024BA6E-72DA-4191-8572-B5BC794A57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A08FF9C-569B-4E60-BBEB-4D81732D3C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C43A889-A81A-46BC-A96D-FC95F1705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472FF8-C6E5-4575-B367-C2B57F1801A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B672236-46D4-488A-8CB7-1C85CB8A36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2B0C0B4A-B13E-456D-80B4-32FD44002A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DF21AF0-65B6-4214-B0F2-AD70A1063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BD8E08-139E-4703-B5EE-E37A795F159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4241CB6F-E789-4305-8183-9FC14FF9AD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5FFC553A-A287-41FE-9AAD-61A3529659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2A000CD-2B72-4CCE-8490-22296ED02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E5E3E8-94E8-49B6-8981-877F5F23627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2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71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2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8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1A575352-EBF2-4415-B4CC-5588DDCCF1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274638"/>
            <a:ext cx="1597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0AF5650-7A61-43E9-8031-4E488935EC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3901AFD-C3E9-44F9-AFAD-999BA83F23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12799-8552-4A14-82BD-D13E5774512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3" name="Picture 1">
            <a:extLst>
              <a:ext uri="{FF2B5EF4-FFF2-40B4-BE49-F238E27FC236}">
                <a16:creationId xmlns:a16="http://schemas.microsoft.com/office/drawing/2014/main" id="{1AF68794-7BEB-4C51-B87B-3203D38168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274638"/>
            <a:ext cx="1597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6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A35AA66-2FF3-4B7E-98C0-9F93AA4A2C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396348A-D893-4DDE-A420-0CC749550B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FEFB4-4A44-4B15-8DCA-B3ED4E0991B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7" name="Picture 1">
            <a:extLst>
              <a:ext uri="{FF2B5EF4-FFF2-40B4-BE49-F238E27FC236}">
                <a16:creationId xmlns:a16="http://schemas.microsoft.com/office/drawing/2014/main" id="{CD4D11DC-B68D-46D9-84A6-232B31A270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274638"/>
            <a:ext cx="1597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7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868488"/>
            <a:ext cx="8094663" cy="233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Fast Products</a:t>
            </a:r>
            <a:b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F50A-719E-4940-8815-E34A466BB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13" y="5465763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Thomson, CEO, Accpac Founder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B65A08F-D96D-4E81-84D3-2EA88582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727950" cy="608012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Clear History Notes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84D29-187F-4DB0-9F9D-EC25F08DE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25" y="1095375"/>
            <a:ext cx="9427550" cy="5353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96F5098-34E5-4A7B-8D34-B1B10857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Data Integrity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2EF4DA4F-523F-4B98-9623-07EFEF79F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860425"/>
            <a:ext cx="52895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BD91EF12-3F59-4F14-BFF7-05CF7A263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85813"/>
            <a:ext cx="6116638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6C01A4E9-39EF-4EA3-91DB-37A7EBD7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727950" cy="608012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DIC Tech Notes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5145ECD-3225-4E33-BB98-23C85BD1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936625"/>
            <a:ext cx="9232900" cy="5576888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How much Faster? Think 6 hours in 6 minutes.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Most performance boost for large databases with few errors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How? Fast DIC only asks SQL Server for “bad” rows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DIC checks: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All orphan and foreign key problems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All GLARAPICOE header/detail totals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Missing required optional fields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DIC does </a:t>
            </a: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not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check for “illegal characters”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DA2E80A-4012-4557-B998-48908F34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Copy Company</a:t>
            </a:r>
          </a:p>
        </p:txBody>
      </p:sp>
      <p:pic>
        <p:nvPicPr>
          <p:cNvPr id="26627" name="Picture 1">
            <a:extLst>
              <a:ext uri="{FF2B5EF4-FFF2-40B4-BE49-F238E27FC236}">
                <a16:creationId xmlns:a16="http://schemas.microsoft.com/office/drawing/2014/main" id="{90111B8D-1DCE-4CA3-A5E0-202CDC0AC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785813"/>
            <a:ext cx="6996112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CA76A410-4639-40B3-8453-5E9B9E38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6651625" cy="608012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Copy Company Tech Notes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4C8A1B6B-7BC0-40A1-AFB4-EAF375B51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1063625"/>
            <a:ext cx="8229600" cy="5668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Uses Sage 300 Objects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Insures the result is valid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Requires 2 Lanpaks in early versions of Sage 300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Audit Logger, Orchid Extender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Programs that sub-class Sage 300 views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Copy Company in a Clean Environment!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Problems? Run TaiRox Install Check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40843E5-8A17-4917-8AFF-E1D2A63C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 Rates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75D65FDD-4EA0-438F-B192-E39F4FDED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785813"/>
            <a:ext cx="5829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>
            <a:extLst>
              <a:ext uri="{FF2B5EF4-FFF2-40B4-BE49-F238E27FC236}">
                <a16:creationId xmlns:a16="http://schemas.microsoft.com/office/drawing/2014/main" id="{42782834-B4AA-4CB1-BAF0-384DBEAE6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85813"/>
            <a:ext cx="5829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BBC3A9B-EC50-4DB8-9D49-6C8DE4B2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727950" cy="608012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 Rates Tech Notes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C44BB98-990E-4C9F-A197-A0E31F026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936625"/>
            <a:ext cx="11206163" cy="55768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Government RSS Feeds</a:t>
            </a:r>
          </a:p>
          <a:p>
            <a:pPr lvl="1" eaLnBrk="1" hangingPunct="1"/>
            <a:r>
              <a:rPr lang="en-US" altLang="en-US" dirty="0">
                <a:solidFill>
                  <a:srgbClr val="0070C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Bank of Canada, US Fed, Reserve Bank of Australia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GBP to EUR is constructed from 2 CAD/USD/AUD rates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No historical rates are provided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Rates are available at a specific time of day (usually)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Commercial Feeds</a:t>
            </a:r>
          </a:p>
          <a:p>
            <a:pPr lvl="1" eaLnBrk="1" hangingPunct="1"/>
            <a:r>
              <a:rPr lang="en-US" altLang="en-US" dirty="0">
                <a:solidFill>
                  <a:srgbClr val="0070C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Currencylayer, </a:t>
            </a:r>
            <a:r>
              <a:rPr lang="en-US" altLang="en-US" strike="sngStrike" dirty="0" err="1">
                <a:solidFill>
                  <a:srgbClr val="0070C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Oanda</a:t>
            </a:r>
            <a:r>
              <a:rPr lang="en-US" altLang="en-US" dirty="0">
                <a:solidFill>
                  <a:srgbClr val="0070C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(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no longer supported</a:t>
            </a:r>
            <a:r>
              <a:rPr lang="en-US" altLang="en-US" dirty="0">
                <a:solidFill>
                  <a:srgbClr val="0070C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Historical rates are provided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Free Feeds</a:t>
            </a:r>
          </a:p>
          <a:p>
            <a:pPr lvl="1" eaLnBrk="1" hangingPunct="1"/>
            <a:r>
              <a:rPr lang="en-US" altLang="en-US" strike="sngStrike" dirty="0">
                <a:solidFill>
                  <a:srgbClr val="0070C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Yahoo!, Google </a:t>
            </a:r>
            <a:r>
              <a:rPr lang="en-US" altLang="en-US" dirty="0">
                <a:solidFill>
                  <a:srgbClr val="0070C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(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no longer supported</a:t>
            </a:r>
            <a:r>
              <a:rPr lang="en-US" altLang="en-US" dirty="0">
                <a:solidFill>
                  <a:srgbClr val="0070C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Rates are “rates of the moment”, not for a specific day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Scheduled Task – 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plan time carefully for occasional outages!</a:t>
            </a:r>
          </a:p>
          <a:p>
            <a:pPr lvl="1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56A54EF-383E-46EC-9008-146F3EC3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727950" cy="608012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 Rates Tech Notes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DB266F34-CBD7-4B65-9BCF-B960DCD5E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936625"/>
            <a:ext cx="9232900" cy="5576888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 Rates uses Sage 300 Rate Types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There can be more than one rate for 2 currencies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 Rates will adjust a rate by a percentage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To get a more accurate valuation of receivables or payables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 Rates will store “spread”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spread feature is usable when only set up 1 time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Non-ISO code is used in Sage 300 database?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 Rates will re-map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82350653-EB11-442D-8BBB-E54C88DB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Automate G/L Consolidation</a:t>
            </a:r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3BB24614-EE88-4157-9825-2BDC4DED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785813"/>
            <a:ext cx="853598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DAC22D39-A812-4AB0-A6AD-8297E2533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474788"/>
            <a:ext cx="50339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>
            <a:extLst>
              <a:ext uri="{FF2B5EF4-FFF2-40B4-BE49-F238E27FC236}">
                <a16:creationId xmlns:a16="http://schemas.microsoft.com/office/drawing/2014/main" id="{B1C88B8A-F222-4ADC-BBAA-9811B2C7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474788"/>
            <a:ext cx="645477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itle 1">
            <a:extLst>
              <a:ext uri="{FF2B5EF4-FFF2-40B4-BE49-F238E27FC236}">
                <a16:creationId xmlns:a16="http://schemas.microsoft.com/office/drawing/2014/main" id="{095623CD-3CBF-476F-B1A9-5A4E5275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158750"/>
            <a:ext cx="6651625" cy="608013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User Management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320ADC1-4983-4270-A91D-9D8B5B2F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6651625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TaiRox Products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E54EDB12-C541-40B3-AC6F-D3385545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1063625"/>
            <a:ext cx="8229600" cy="52117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DBTools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Clear History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Data Integrity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Copy Company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3BC571C3-466D-46F1-B991-0FA6F47F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727950" cy="608012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User Management Tech Notes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A6EB7319-7114-4CDB-80BF-9EC2BD779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936625"/>
            <a:ext cx="11215688" cy="5576888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rights didn’t get copied?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User Management called the propagate function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propagate function was blocked and reported no errors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Run propagate from DB Setup to fix</a:t>
            </a:r>
          </a:p>
          <a:p>
            <a:pPr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What’s the difference between “All Users” and “Everyone”?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Desktop settings are stored in subdirectories of USER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When you create a folder on a desktop and tell Sage 300 it is for “All Users”, that setting is kept in a special subdirectory of USER, _EVERYONE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EB68CF-9A25-4339-AE45-4FBFBE19D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17" y="0"/>
            <a:ext cx="92355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 &amp; Support Issues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D1D628-5C17-4444-8FE1-F96706E3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1471612"/>
            <a:ext cx="7915275" cy="3914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69AEF34-18D2-4648-A091-0C246BCC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F9EA6E-F473-4DE8-8572-51DDF444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389063"/>
            <a:ext cx="9159875" cy="201295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Problem: Sage 300 hangs or crashes, sometimes</a:t>
            </a:r>
          </a:p>
          <a:p>
            <a:pPr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Cause: Overly aggressive anti-malware program has quarantined APADV.DLL </a:t>
            </a:r>
          </a:p>
          <a:p>
            <a:pPr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0D981E-6500-45F5-89E2-90843632E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3690938"/>
            <a:ext cx="50387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B96E8ED-0F12-4A6D-8DBE-847B36F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EB29DB92-8FCE-4F6A-BB58-E751A0195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989013"/>
            <a:ext cx="775811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014B973-4BF7-49D0-8C42-DAAF32AE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DBTools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FE17DFD2-894D-4F3F-A9EE-4747041D9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85813"/>
            <a:ext cx="10339388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AA67DBA-5679-4E2E-BE22-40867B8F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727950" cy="608012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DBTools Notes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209C70D-EFDA-48C3-84BE-0427DDE9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1063625"/>
            <a:ext cx="9232900" cy="5211763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3x to 4x faster DBLoads (larger databases)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Uses multiple CPU cores (threads) for faster DBDumps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DBDump any number of databases at once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Has a de-activate function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 large datasets without loading into a database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Provides a Sage 300 centric view of a SQL instance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Will DBDump in REC or CSV format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Recover unused database space with 1 click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Detects changes to Sage 300 databases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Stores collation changes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B65A08F-D96D-4E81-84D3-2EA88582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727950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Clear History – How Fast?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44C8723-28EE-461E-B552-1494924B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9" y="1063626"/>
            <a:ext cx="11185525" cy="1355724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I/C and O/E: Sage 300 doesn’t use the database layer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A/R and A/P: Sage 300 does use the database layer, somewhat</a:t>
            </a:r>
          </a:p>
          <a:p>
            <a:pPr marL="0" indent="0" eaLnBrk="1" hangingPunct="1">
              <a:buNone/>
            </a:pP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450FA8-A8D1-4578-99E8-FD99FC50C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2315211"/>
            <a:ext cx="7962900" cy="42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2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F9DF144-52B0-4A70-A746-E5DB8ED1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9347200" cy="608013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Clear History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93AA7-6977-4B88-A711-30FA2DE6F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923925"/>
            <a:ext cx="9153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03BBBD-0FB2-4DFE-BA03-8797C27BF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641475"/>
            <a:ext cx="91535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6B5A6B-406B-4120-88A3-B0CA20A5B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337770"/>
            <a:ext cx="4446859" cy="4289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A46D6-80A5-417C-A20B-529B1219F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486" y="2337770"/>
            <a:ext cx="4447864" cy="429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</TotalTime>
  <Words>569</Words>
  <Application>Microsoft Office PowerPoint</Application>
  <PresentationFormat>Widescreen</PresentationFormat>
  <Paragraphs>104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Office Theme</vt:lpstr>
      <vt:lpstr>1_Office Theme</vt:lpstr>
      <vt:lpstr>2_Office Theme</vt:lpstr>
      <vt:lpstr>TaiRox Fast Products </vt:lpstr>
      <vt:lpstr>Fast TaiRox Products</vt:lpstr>
      <vt:lpstr>Install Check &amp; Support Issues</vt:lpstr>
      <vt:lpstr>Install Check</vt:lpstr>
      <vt:lpstr>Install Check</vt:lpstr>
      <vt:lpstr>Fast DBTools</vt:lpstr>
      <vt:lpstr>Fast DBTools Notes</vt:lpstr>
      <vt:lpstr>Fast Clear History – How Fast?</vt:lpstr>
      <vt:lpstr>Fast Clear History</vt:lpstr>
      <vt:lpstr>Fast Clear History Notes</vt:lpstr>
      <vt:lpstr>Fast Data Integrity</vt:lpstr>
      <vt:lpstr>Fast DIC Tech Notes</vt:lpstr>
      <vt:lpstr>Copy Company</vt:lpstr>
      <vt:lpstr>Copy Company Tech Notes</vt:lpstr>
      <vt:lpstr>Download Rates</vt:lpstr>
      <vt:lpstr>Download Rates Tech Notes</vt:lpstr>
      <vt:lpstr>Download Rates Tech Notes</vt:lpstr>
      <vt:lpstr>Automate G/L Consolidation</vt:lpstr>
      <vt:lpstr>SOX User Management</vt:lpstr>
      <vt:lpstr>SOX User Management Tech Notes</vt:lpstr>
      <vt:lpstr>PowerPoint Presentation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323</cp:revision>
  <cp:lastPrinted>2015-02-16T21:05:54Z</cp:lastPrinted>
  <dcterms:created xsi:type="dcterms:W3CDTF">2010-07-06T18:35:00Z</dcterms:created>
  <dcterms:modified xsi:type="dcterms:W3CDTF">2019-03-26T21:31:45Z</dcterms:modified>
</cp:coreProperties>
</file>